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61" r:id="rId2"/>
    <p:sldId id="304" r:id="rId3"/>
    <p:sldId id="271" r:id="rId4"/>
    <p:sldId id="442" r:id="rId5"/>
    <p:sldId id="281" r:id="rId6"/>
    <p:sldId id="414" r:id="rId7"/>
    <p:sldId id="287" r:id="rId8"/>
    <p:sldId id="296" r:id="rId9"/>
    <p:sldId id="443" r:id="rId10"/>
    <p:sldId id="39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D9"/>
    <a:srgbClr val="FF0062"/>
    <a:srgbClr val="4FEF99"/>
    <a:srgbClr val="C638B8"/>
    <a:srgbClr val="A32F98"/>
    <a:srgbClr val="B333A7"/>
    <a:srgbClr val="B131A5"/>
    <a:srgbClr val="CC48BF"/>
    <a:srgbClr val="D466CA"/>
    <a:srgbClr val="882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4008746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6274748" y="140166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1"/>
          </p:nvPr>
        </p:nvSpPr>
        <p:spPr>
          <a:xfrm>
            <a:off x="6307936" y="2882978"/>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2"/>
          </p:nvPr>
        </p:nvSpPr>
        <p:spPr>
          <a:xfrm>
            <a:off x="6341124" y="436429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00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360"/>
                                          </p:val>
                                        </p:tav>
                                        <p:tav tm="100000">
                                          <p:val>
                                            <p:fltVal val="0"/>
                                          </p:val>
                                        </p:tav>
                                      </p:tavLst>
                                    </p:anim>
                                    <p:animEffect transition="in" filter="fade">
                                      <p:cBhvr>
                                        <p:cTn id="10" dur="1000"/>
                                        <p:tgtEl>
                                          <p:spTgt spid="19"/>
                                        </p:tgtEl>
                                      </p:cBhvr>
                                    </p:animEffect>
                                  </p:childTnLst>
                                </p:cTn>
                              </p:par>
                              <p:par>
                                <p:cTn id="11" presetID="49" presetClass="entr" presetSubtype="0" decel="100000" fill="hold" grpId="0" nodeType="withEffect" nodePh="1">
                                  <p:stCondLst>
                                    <p:cond delay="91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112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360"/>
                                          </p:val>
                                        </p:tav>
                                        <p:tav tm="100000">
                                          <p:val>
                                            <p:fltVal val="0"/>
                                          </p:val>
                                        </p:tav>
                                      </p:tavLst>
                                    </p:anim>
                                    <p:animEffect transition="in" filter="fade">
                                      <p:cBhvr>
                                        <p:cTn id="2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092652"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737875"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83097" y="1756243"/>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60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917340"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5293402"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8669465"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2031024"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5470282"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8909540"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8909541"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20"/>
          </p:nvPr>
        </p:nvSpPr>
        <p:spPr>
          <a:xfrm>
            <a:off x="5470283"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5" name="Picture Placeholder 24"/>
          <p:cNvSpPr>
            <a:spLocks noGrp="1"/>
          </p:cNvSpPr>
          <p:nvPr>
            <p:ph type="pic" sz="quarter" idx="21"/>
          </p:nvPr>
        </p:nvSpPr>
        <p:spPr>
          <a:xfrm>
            <a:off x="2031024"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nodePh="1">
                                  <p:stCondLst>
                                    <p:cond delay="7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nodePh="1">
                                  <p:stCondLst>
                                    <p:cond delay="750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par>
                                <p:cTn id="29" presetID="49" presetClass="entr" presetSubtype="0" decel="100000" fill="hold" grpId="0" nodeType="withEffect" nodePh="1">
                                  <p:stCondLst>
                                    <p:cond delay="1000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par>
                                <p:cTn id="35" presetID="49" presetClass="entr" presetSubtype="0" decel="100000" fill="hold" grpId="0" nodeType="withEffect" nodePh="1">
                                  <p:stCondLst>
                                    <p:cond delay="1050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 calcmode="lin" valueType="num">
                                      <p:cBhvr>
                                        <p:cTn id="39" dur="500" fill="hold"/>
                                        <p:tgtEl>
                                          <p:spTgt spid="21"/>
                                        </p:tgtEl>
                                        <p:attrNameLst>
                                          <p:attrName>style.rotation</p:attrName>
                                        </p:attrNameLst>
                                      </p:cBhvr>
                                      <p:tavLst>
                                        <p:tav tm="0">
                                          <p:val>
                                            <p:fltVal val="360"/>
                                          </p:val>
                                        </p:tav>
                                        <p:tav tm="100000">
                                          <p:val>
                                            <p:fltVal val="0"/>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P spid="2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768381"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3560323"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352265" y="2574142"/>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9144207"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3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560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770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98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633984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3" name="Picture Placeholder 32"/>
          <p:cNvSpPr>
            <a:spLocks noGrp="1"/>
          </p:cNvSpPr>
          <p:nvPr>
            <p:ph type="pic" sz="quarter" idx="15"/>
          </p:nvPr>
        </p:nvSpPr>
        <p:spPr>
          <a:xfrm>
            <a:off x="739140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844296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7" name="Picture Placeholder 36"/>
          <p:cNvSpPr>
            <a:spLocks noGrp="1"/>
          </p:cNvSpPr>
          <p:nvPr>
            <p:ph type="pic" sz="quarter" idx="17"/>
          </p:nvPr>
        </p:nvSpPr>
        <p:spPr>
          <a:xfrm>
            <a:off x="949452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39" name="Picture Placeholder 38"/>
          <p:cNvSpPr>
            <a:spLocks noGrp="1"/>
          </p:cNvSpPr>
          <p:nvPr>
            <p:ph type="pic" sz="quarter" idx="18"/>
          </p:nvPr>
        </p:nvSpPr>
        <p:spPr>
          <a:xfrm>
            <a:off x="1054608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2" name="Picture Placeholder 41"/>
          <p:cNvSpPr>
            <a:spLocks noGrp="1"/>
          </p:cNvSpPr>
          <p:nvPr>
            <p:ph type="pic" sz="quarter" idx="19"/>
          </p:nvPr>
        </p:nvSpPr>
        <p:spPr>
          <a:xfrm>
            <a:off x="633984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4" name="Picture Placeholder 43"/>
          <p:cNvSpPr>
            <a:spLocks noGrp="1"/>
          </p:cNvSpPr>
          <p:nvPr>
            <p:ph type="pic" sz="quarter" idx="20"/>
          </p:nvPr>
        </p:nvSpPr>
        <p:spPr>
          <a:xfrm>
            <a:off x="739140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6" name="Picture Placeholder 45"/>
          <p:cNvSpPr>
            <a:spLocks noGrp="1"/>
          </p:cNvSpPr>
          <p:nvPr>
            <p:ph type="pic" sz="quarter" idx="21"/>
          </p:nvPr>
        </p:nvSpPr>
        <p:spPr>
          <a:xfrm>
            <a:off x="844296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53" name="Picture Placeholder 52"/>
          <p:cNvSpPr>
            <a:spLocks noGrp="1"/>
          </p:cNvSpPr>
          <p:nvPr>
            <p:ph type="pic" sz="quarter" idx="22"/>
          </p:nvPr>
        </p:nvSpPr>
        <p:spPr>
          <a:xfrm>
            <a:off x="1090342"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55" name="Picture Placeholder 54"/>
          <p:cNvSpPr>
            <a:spLocks noGrp="1"/>
          </p:cNvSpPr>
          <p:nvPr>
            <p:ph type="pic" sz="quarter" idx="23"/>
          </p:nvPr>
        </p:nvSpPr>
        <p:spPr>
          <a:xfrm>
            <a:off x="2027602" y="2516575"/>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p:spPr>
        <p:txBody>
          <a:bodyPr wrap="square">
            <a:noAutofit/>
          </a:bodyPr>
          <a:lstStyle/>
          <a:p>
            <a:endParaRPr lang="en-US"/>
          </a:p>
        </p:txBody>
      </p:sp>
      <p:sp>
        <p:nvSpPr>
          <p:cNvPr id="57" name="Picture Placeholder 56"/>
          <p:cNvSpPr>
            <a:spLocks noGrp="1"/>
          </p:cNvSpPr>
          <p:nvPr>
            <p:ph type="pic" sz="quarter" idx="24"/>
          </p:nvPr>
        </p:nvSpPr>
        <p:spPr>
          <a:xfrm>
            <a:off x="3240723"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400"/>
                                  </p:stCondLst>
                                  <p:endCondLst>
                                    <p:cond evt="begin" delay="0">
                                      <p:tn val="5"/>
                                    </p:cond>
                                  </p:end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grpId="0" nodeType="withEffect" nodePh="1">
                                  <p:stCondLst>
                                    <p:cond delay="380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 calcmode="lin" valueType="num">
                                      <p:cBhvr>
                                        <p:cTn id="21" dur="500" fill="hold"/>
                                        <p:tgtEl>
                                          <p:spTgt spid="57"/>
                                        </p:tgtEl>
                                        <p:attrNameLst>
                                          <p:attrName>style.rotation</p:attrName>
                                        </p:attrNameLst>
                                      </p:cBhvr>
                                      <p:tavLst>
                                        <p:tav tm="0">
                                          <p:val>
                                            <p:fltVal val="360"/>
                                          </p:val>
                                        </p:tav>
                                        <p:tav tm="100000">
                                          <p:val>
                                            <p:fltVal val="0"/>
                                          </p:val>
                                        </p:tav>
                                      </p:tavLst>
                                    </p:anim>
                                    <p:animEffect transition="in" filter="fade">
                                      <p:cBhvr>
                                        <p:cTn id="22" dur="500"/>
                                        <p:tgtEl>
                                          <p:spTgt spid="57"/>
                                        </p:tgtEl>
                                      </p:cBhvr>
                                    </p:animEffect>
                                  </p:childTnLst>
                                </p:cTn>
                              </p:par>
                              <p:par>
                                <p:cTn id="23" presetID="49" presetClass="entr" presetSubtype="0" decel="100000" fill="hold" grpId="0" nodeType="withEffect" nodePh="1">
                                  <p:stCondLst>
                                    <p:cond delay="460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par>
                                <p:cTn id="29" presetID="49" presetClass="entr" presetSubtype="0" decel="100000" fill="hold" grpId="0" nodeType="withEffect" nodePh="1">
                                  <p:stCondLst>
                                    <p:cond delay="4800"/>
                                  </p:stCondLst>
                                  <p:endCondLst>
                                    <p:cond evt="begin" delay="0">
                                      <p:tn val="29"/>
                                    </p:cond>
                                  </p:end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49" presetClass="entr" presetSubtype="0" decel="100000" fill="hold" grpId="0" nodeType="withEffect" nodePh="1">
                                  <p:stCondLst>
                                    <p:cond delay="5000"/>
                                  </p:stCondLst>
                                  <p:endCondLst>
                                    <p:cond evt="begin" delay="0">
                                      <p:tn val="35"/>
                                    </p:cond>
                                  </p:end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par>
                                <p:cTn id="41" presetID="49" presetClass="entr" presetSubtype="0" decel="100000" fill="hold" grpId="0" nodeType="withEffect" nodePh="1">
                                  <p:stCondLst>
                                    <p:cond delay="52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par>
                                <p:cTn id="47" presetID="49" presetClass="entr" presetSubtype="0" decel="100000" fill="hold" grpId="0" nodeType="withEffect" nodePh="1">
                                  <p:stCondLst>
                                    <p:cond delay="5400"/>
                                  </p:stCondLst>
                                  <p:endCondLst>
                                    <p:cond evt="begin" delay="0">
                                      <p:tn val="47"/>
                                    </p:cond>
                                  </p:end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360"/>
                                          </p:val>
                                        </p:tav>
                                        <p:tav tm="100000">
                                          <p:val>
                                            <p:fltVal val="0"/>
                                          </p:val>
                                        </p:tav>
                                      </p:tavLst>
                                    </p:anim>
                                    <p:animEffect transition="in" filter="fade">
                                      <p:cBhvr>
                                        <p:cTn id="52" dur="500"/>
                                        <p:tgtEl>
                                          <p:spTgt spid="31"/>
                                        </p:tgtEl>
                                      </p:cBhvr>
                                    </p:animEffect>
                                  </p:childTnLst>
                                </p:cTn>
                              </p:par>
                              <p:par>
                                <p:cTn id="53" presetID="49" presetClass="entr" presetSubtype="0" decel="100000" fill="hold" grpId="0" nodeType="withEffect" nodePh="1">
                                  <p:stCondLst>
                                    <p:cond delay="5600"/>
                                  </p:stCondLst>
                                  <p:endCondLst>
                                    <p:cond evt="begin" delay="0">
                                      <p:tn val="53"/>
                                    </p:cond>
                                  </p:end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nodePh="1">
                                  <p:stCondLst>
                                    <p:cond delay="5800"/>
                                  </p:stCondLst>
                                  <p:endCondLst>
                                    <p:cond evt="begin" delay="0">
                                      <p:tn val="59"/>
                                    </p:cond>
                                  </p:end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 calcmode="lin" valueType="num">
                                      <p:cBhvr>
                                        <p:cTn id="63" dur="500" fill="hold"/>
                                        <p:tgtEl>
                                          <p:spTgt spid="44"/>
                                        </p:tgtEl>
                                        <p:attrNameLst>
                                          <p:attrName>style.rotation</p:attrName>
                                        </p:attrNameLst>
                                      </p:cBhvr>
                                      <p:tavLst>
                                        <p:tav tm="0">
                                          <p:val>
                                            <p:fltVal val="360"/>
                                          </p:val>
                                        </p:tav>
                                        <p:tav tm="100000">
                                          <p:val>
                                            <p:fltVal val="0"/>
                                          </p:val>
                                        </p:tav>
                                      </p:tavLst>
                                    </p:anim>
                                    <p:animEffect transition="in" filter="fade">
                                      <p:cBhvr>
                                        <p:cTn id="64" dur="500"/>
                                        <p:tgtEl>
                                          <p:spTgt spid="44"/>
                                        </p:tgtEl>
                                      </p:cBhvr>
                                    </p:animEffect>
                                  </p:childTnLst>
                                </p:cTn>
                              </p:par>
                              <p:par>
                                <p:cTn id="65" presetID="49" presetClass="entr" presetSubtype="0" decel="100000" fill="hold" grpId="0" nodeType="withEffect" nodePh="1">
                                  <p:stCondLst>
                                    <p:cond delay="6000"/>
                                  </p:stCondLst>
                                  <p:endCondLst>
                                    <p:cond evt="begin" delay="0">
                                      <p:tn val="65"/>
                                    </p:cond>
                                  </p:end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2" grpId="0"/>
      <p:bldP spid="44" grpId="0"/>
      <p:bldP spid="46" grpId="0"/>
      <p:bldP spid="53" grpId="0"/>
      <p:bldP spid="55" grpId="0"/>
      <p:bldP spid="5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Vertical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058863" y="90733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079328" y="2781938"/>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3099793" y="4656544"/>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3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45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370250" y="2212977"/>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1370249" y="5127134"/>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586799" y="2210633"/>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6586798" y="5124790"/>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360"/>
                                          </p:val>
                                        </p:tav>
                                        <p:tav tm="100000">
                                          <p:val>
                                            <p:fltVal val="0"/>
                                          </p:val>
                                        </p:tav>
                                      </p:tavLst>
                                    </p:anim>
                                    <p:animEffect transition="in" filter="fade">
                                      <p:cBhvr>
                                        <p:cTn id="16" dur="1000"/>
                                        <p:tgtEl>
                                          <p:spTgt spid="13"/>
                                        </p:tgtEl>
                                      </p:cBhvr>
                                    </p:animEffect>
                                  </p:childTnLst>
                                </p:cTn>
                              </p:par>
                              <p:par>
                                <p:cTn id="17" presetID="49" presetClass="entr" presetSubtype="0" decel="100000" fill="hold" grpId="0" nodeType="withEffect" nodePh="1">
                                  <p:stCondLst>
                                    <p:cond delay="99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par>
                                <p:cTn id="23" presetID="49" presetClass="entr" presetSubtype="0" decel="100000" fill="hold" grpId="0" nodeType="withEffect" nodePh="1">
                                  <p:stCondLst>
                                    <p:cond delay="1410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540933" y="2089380"/>
            <a:ext cx="4516967" cy="2861646"/>
          </a:xfrm>
          <a:custGeom>
            <a:avLst/>
            <a:gdLst>
              <a:gd name="connsiteX0" fmla="*/ 24610 w 4516967"/>
              <a:gd name="connsiteY0" fmla="*/ 0 h 2861646"/>
              <a:gd name="connsiteX1" fmla="*/ 4492357 w 4516967"/>
              <a:gd name="connsiteY1" fmla="*/ 0 h 2861646"/>
              <a:gd name="connsiteX2" fmla="*/ 4516967 w 4516967"/>
              <a:gd name="connsiteY2" fmla="*/ 24610 h 2861646"/>
              <a:gd name="connsiteX3" fmla="*/ 4516967 w 4516967"/>
              <a:gd name="connsiteY3" fmla="*/ 2837036 h 2861646"/>
              <a:gd name="connsiteX4" fmla="*/ 4492357 w 4516967"/>
              <a:gd name="connsiteY4" fmla="*/ 2861646 h 2861646"/>
              <a:gd name="connsiteX5" fmla="*/ 24610 w 4516967"/>
              <a:gd name="connsiteY5" fmla="*/ 2861646 h 2861646"/>
              <a:gd name="connsiteX6" fmla="*/ 0 w 4516967"/>
              <a:gd name="connsiteY6" fmla="*/ 2837036 h 2861646"/>
              <a:gd name="connsiteX7" fmla="*/ 0 w 4516967"/>
              <a:gd name="connsiteY7" fmla="*/ 24610 h 2861646"/>
              <a:gd name="connsiteX8" fmla="*/ 24610 w 4516967"/>
              <a:gd name="connsiteY8" fmla="*/ 0 h 286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967" h="2861646">
                <a:moveTo>
                  <a:pt x="24610" y="0"/>
                </a:moveTo>
                <a:lnTo>
                  <a:pt x="4492357" y="0"/>
                </a:lnTo>
                <a:cubicBezTo>
                  <a:pt x="4505949" y="0"/>
                  <a:pt x="4516967" y="11018"/>
                  <a:pt x="4516967" y="24610"/>
                </a:cubicBezTo>
                <a:lnTo>
                  <a:pt x="4516967" y="2837036"/>
                </a:lnTo>
                <a:cubicBezTo>
                  <a:pt x="4516967" y="2850628"/>
                  <a:pt x="4505949" y="2861646"/>
                  <a:pt x="4492357" y="2861646"/>
                </a:cubicBezTo>
                <a:lnTo>
                  <a:pt x="24610" y="2861646"/>
                </a:lnTo>
                <a:cubicBezTo>
                  <a:pt x="11018" y="2861646"/>
                  <a:pt x="0" y="2850628"/>
                  <a:pt x="0" y="2837036"/>
                </a:cubicBezTo>
                <a:lnTo>
                  <a:pt x="0" y="24610"/>
                </a:lnTo>
                <a:cubicBezTo>
                  <a:pt x="0" y="11018"/>
                  <a:pt x="11018" y="0"/>
                  <a:pt x="2461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Vertical Text">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2922808" y="1866703"/>
            <a:ext cx="1956412" cy="3462384"/>
          </a:xfrm>
          <a:custGeom>
            <a:avLst/>
            <a:gdLst>
              <a:gd name="connsiteX0" fmla="*/ 16043 w 1956412"/>
              <a:gd name="connsiteY0" fmla="*/ 0 h 3462384"/>
              <a:gd name="connsiteX1" fmla="*/ 1940369 w 1956412"/>
              <a:gd name="connsiteY1" fmla="*/ 0 h 3462384"/>
              <a:gd name="connsiteX2" fmla="*/ 1956412 w 1956412"/>
              <a:gd name="connsiteY2" fmla="*/ 16043 h 3462384"/>
              <a:gd name="connsiteX3" fmla="*/ 1956412 w 1956412"/>
              <a:gd name="connsiteY3" fmla="*/ 3446341 h 3462384"/>
              <a:gd name="connsiteX4" fmla="*/ 1940369 w 1956412"/>
              <a:gd name="connsiteY4" fmla="*/ 3462384 h 3462384"/>
              <a:gd name="connsiteX5" fmla="*/ 16043 w 1956412"/>
              <a:gd name="connsiteY5" fmla="*/ 3462384 h 3462384"/>
              <a:gd name="connsiteX6" fmla="*/ 0 w 1956412"/>
              <a:gd name="connsiteY6" fmla="*/ 3446341 h 3462384"/>
              <a:gd name="connsiteX7" fmla="*/ 0 w 1956412"/>
              <a:gd name="connsiteY7" fmla="*/ 16043 h 3462384"/>
              <a:gd name="connsiteX8" fmla="*/ 16043 w 1956412"/>
              <a:gd name="connsiteY8" fmla="*/ 0 h 346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412" h="3462384">
                <a:moveTo>
                  <a:pt x="16043" y="0"/>
                </a:moveTo>
                <a:lnTo>
                  <a:pt x="1940369" y="0"/>
                </a:lnTo>
                <a:cubicBezTo>
                  <a:pt x="1949229" y="0"/>
                  <a:pt x="1956412" y="7183"/>
                  <a:pt x="1956412" y="16043"/>
                </a:cubicBezTo>
                <a:lnTo>
                  <a:pt x="1956412" y="3446341"/>
                </a:lnTo>
                <a:cubicBezTo>
                  <a:pt x="1956412" y="3455201"/>
                  <a:pt x="1949229" y="3462384"/>
                  <a:pt x="1940369" y="3462384"/>
                </a:cubicBezTo>
                <a:lnTo>
                  <a:pt x="16043" y="3462384"/>
                </a:lnTo>
                <a:cubicBezTo>
                  <a:pt x="7183" y="3462384"/>
                  <a:pt x="0" y="3455201"/>
                  <a:pt x="0" y="3446341"/>
                </a:cubicBezTo>
                <a:lnTo>
                  <a:pt x="0" y="16043"/>
                </a:lnTo>
                <a:cubicBezTo>
                  <a:pt x="0" y="7183"/>
                  <a:pt x="7183" y="0"/>
                  <a:pt x="1604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574993" y="2282890"/>
            <a:ext cx="1053473" cy="1880890"/>
          </a:xfrm>
          <a:custGeom>
            <a:avLst/>
            <a:gdLst>
              <a:gd name="connsiteX0" fmla="*/ 14180 w 1053473"/>
              <a:gd name="connsiteY0" fmla="*/ 0 h 1880890"/>
              <a:gd name="connsiteX1" fmla="*/ 1039293 w 1053473"/>
              <a:gd name="connsiteY1" fmla="*/ 0 h 1880890"/>
              <a:gd name="connsiteX2" fmla="*/ 1053473 w 1053473"/>
              <a:gd name="connsiteY2" fmla="*/ 14180 h 1880890"/>
              <a:gd name="connsiteX3" fmla="*/ 1053473 w 1053473"/>
              <a:gd name="connsiteY3" fmla="*/ 1866710 h 1880890"/>
              <a:gd name="connsiteX4" fmla="*/ 1039293 w 1053473"/>
              <a:gd name="connsiteY4" fmla="*/ 1880890 h 1880890"/>
              <a:gd name="connsiteX5" fmla="*/ 14180 w 1053473"/>
              <a:gd name="connsiteY5" fmla="*/ 1880890 h 1880890"/>
              <a:gd name="connsiteX6" fmla="*/ 0 w 1053473"/>
              <a:gd name="connsiteY6" fmla="*/ 1866710 h 1880890"/>
              <a:gd name="connsiteX7" fmla="*/ 0 w 1053473"/>
              <a:gd name="connsiteY7" fmla="*/ 14180 h 1880890"/>
              <a:gd name="connsiteX8" fmla="*/ 14180 w 1053473"/>
              <a:gd name="connsiteY8" fmla="*/ 0 h 188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473" h="1880890">
                <a:moveTo>
                  <a:pt x="14180" y="0"/>
                </a:moveTo>
                <a:lnTo>
                  <a:pt x="1039293" y="0"/>
                </a:lnTo>
                <a:cubicBezTo>
                  <a:pt x="1047124" y="0"/>
                  <a:pt x="1053473" y="6349"/>
                  <a:pt x="1053473" y="14180"/>
                </a:cubicBezTo>
                <a:lnTo>
                  <a:pt x="1053473" y="1866710"/>
                </a:lnTo>
                <a:cubicBezTo>
                  <a:pt x="1053473" y="1874541"/>
                  <a:pt x="1047124" y="1880890"/>
                  <a:pt x="1039293" y="1880890"/>
                </a:cubicBezTo>
                <a:lnTo>
                  <a:pt x="14180" y="1880890"/>
                </a:lnTo>
                <a:cubicBezTo>
                  <a:pt x="6349" y="1880890"/>
                  <a:pt x="0" y="1874541"/>
                  <a:pt x="0" y="1866710"/>
                </a:cubicBezTo>
                <a:lnTo>
                  <a:pt x="0" y="14180"/>
                </a:lnTo>
                <a:cubicBezTo>
                  <a:pt x="0" y="6349"/>
                  <a:pt x="6349" y="0"/>
                  <a:pt x="141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3825688" y="1131312"/>
            <a:ext cx="4551829" cy="2842948"/>
          </a:xfrm>
          <a:custGeom>
            <a:avLst/>
            <a:gdLst>
              <a:gd name="connsiteX0" fmla="*/ 37895 w 4551829"/>
              <a:gd name="connsiteY0" fmla="*/ 0 h 2815400"/>
              <a:gd name="connsiteX1" fmla="*/ 4513934 w 4551829"/>
              <a:gd name="connsiteY1" fmla="*/ 0 h 2815400"/>
              <a:gd name="connsiteX2" fmla="*/ 4551829 w 4551829"/>
              <a:gd name="connsiteY2" fmla="*/ 37895 h 2815400"/>
              <a:gd name="connsiteX3" fmla="*/ 4551829 w 4551829"/>
              <a:gd name="connsiteY3" fmla="*/ 2777505 h 2815400"/>
              <a:gd name="connsiteX4" fmla="*/ 4513934 w 4551829"/>
              <a:gd name="connsiteY4" fmla="*/ 2815400 h 2815400"/>
              <a:gd name="connsiteX5" fmla="*/ 37895 w 4551829"/>
              <a:gd name="connsiteY5" fmla="*/ 2815400 h 2815400"/>
              <a:gd name="connsiteX6" fmla="*/ 0 w 4551829"/>
              <a:gd name="connsiteY6" fmla="*/ 2777505 h 2815400"/>
              <a:gd name="connsiteX7" fmla="*/ 0 w 4551829"/>
              <a:gd name="connsiteY7" fmla="*/ 37895 h 2815400"/>
              <a:gd name="connsiteX8" fmla="*/ 37895 w 4551829"/>
              <a:gd name="connsiteY8" fmla="*/ 0 h 281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1829" h="2815400">
                <a:moveTo>
                  <a:pt x="37895" y="0"/>
                </a:moveTo>
                <a:lnTo>
                  <a:pt x="4513934" y="0"/>
                </a:lnTo>
                <a:cubicBezTo>
                  <a:pt x="4534863" y="0"/>
                  <a:pt x="4551829" y="16966"/>
                  <a:pt x="4551829" y="37895"/>
                </a:cubicBezTo>
                <a:lnTo>
                  <a:pt x="4551829" y="2777505"/>
                </a:lnTo>
                <a:cubicBezTo>
                  <a:pt x="4551829" y="2798434"/>
                  <a:pt x="4534863" y="2815400"/>
                  <a:pt x="4513934" y="2815400"/>
                </a:cubicBezTo>
                <a:lnTo>
                  <a:pt x="37895" y="2815400"/>
                </a:lnTo>
                <a:cubicBezTo>
                  <a:pt x="16966" y="2815400"/>
                  <a:pt x="0" y="2798434"/>
                  <a:pt x="0" y="2777505"/>
                </a:cubicBezTo>
                <a:lnTo>
                  <a:pt x="0" y="37895"/>
                </a:lnTo>
                <a:cubicBezTo>
                  <a:pt x="0" y="16966"/>
                  <a:pt x="16966" y="0"/>
                  <a:pt x="378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9467830" y="2233158"/>
            <a:ext cx="1583576" cy="2106418"/>
          </a:xfrm>
          <a:custGeom>
            <a:avLst/>
            <a:gdLst>
              <a:gd name="connsiteX0" fmla="*/ 21315 w 1583576"/>
              <a:gd name="connsiteY0" fmla="*/ 0 h 2106418"/>
              <a:gd name="connsiteX1" fmla="*/ 1562261 w 1583576"/>
              <a:gd name="connsiteY1" fmla="*/ 0 h 2106418"/>
              <a:gd name="connsiteX2" fmla="*/ 1583576 w 1583576"/>
              <a:gd name="connsiteY2" fmla="*/ 21315 h 2106418"/>
              <a:gd name="connsiteX3" fmla="*/ 1583576 w 1583576"/>
              <a:gd name="connsiteY3" fmla="*/ 2085103 h 2106418"/>
              <a:gd name="connsiteX4" fmla="*/ 1562261 w 1583576"/>
              <a:gd name="connsiteY4" fmla="*/ 2106418 h 2106418"/>
              <a:gd name="connsiteX5" fmla="*/ 21315 w 1583576"/>
              <a:gd name="connsiteY5" fmla="*/ 2106418 h 2106418"/>
              <a:gd name="connsiteX6" fmla="*/ 0 w 1583576"/>
              <a:gd name="connsiteY6" fmla="*/ 2085103 h 2106418"/>
              <a:gd name="connsiteX7" fmla="*/ 0 w 1583576"/>
              <a:gd name="connsiteY7" fmla="*/ 21315 h 2106418"/>
              <a:gd name="connsiteX8" fmla="*/ 21315 w 1583576"/>
              <a:gd name="connsiteY8" fmla="*/ 0 h 210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76" h="2106418">
                <a:moveTo>
                  <a:pt x="21315" y="0"/>
                </a:moveTo>
                <a:lnTo>
                  <a:pt x="1562261" y="0"/>
                </a:lnTo>
                <a:cubicBezTo>
                  <a:pt x="1574033" y="0"/>
                  <a:pt x="1583576" y="9543"/>
                  <a:pt x="1583576" y="21315"/>
                </a:cubicBezTo>
                <a:lnTo>
                  <a:pt x="1583576" y="2085103"/>
                </a:lnTo>
                <a:cubicBezTo>
                  <a:pt x="1583576" y="2096875"/>
                  <a:pt x="1574033" y="2106418"/>
                  <a:pt x="1562261" y="2106418"/>
                </a:cubicBezTo>
                <a:lnTo>
                  <a:pt x="21315" y="2106418"/>
                </a:lnTo>
                <a:cubicBezTo>
                  <a:pt x="9543" y="2106418"/>
                  <a:pt x="0" y="2096875"/>
                  <a:pt x="0" y="2085103"/>
                </a:cubicBezTo>
                <a:lnTo>
                  <a:pt x="0" y="21315"/>
                </a:lnTo>
                <a:cubicBezTo>
                  <a:pt x="0" y="9543"/>
                  <a:pt x="9543" y="0"/>
                  <a:pt x="2131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nodePh="1">
                                  <p:stCondLst>
                                    <p:cond delay="350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4"/>
          <p:cNvSpPr>
            <a:spLocks noGrp="1"/>
          </p:cNvSpPr>
          <p:nvPr>
            <p:ph type="pic" sz="quarter" idx="12"/>
          </p:nvPr>
        </p:nvSpPr>
        <p:spPr>
          <a:xfrm>
            <a:off x="6845593" y="2445520"/>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3"/>
          </p:nvPr>
        </p:nvSpPr>
        <p:spPr>
          <a:xfrm>
            <a:off x="6962282" y="1103130"/>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7" name="Picture Placeholder 26"/>
          <p:cNvSpPr>
            <a:spLocks noGrp="1"/>
          </p:cNvSpPr>
          <p:nvPr>
            <p:ph type="pic" sz="quarter" idx="14"/>
          </p:nvPr>
        </p:nvSpPr>
        <p:spPr>
          <a:xfrm>
            <a:off x="8793278" y="2262896"/>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5"/>
          </p:nvPr>
        </p:nvSpPr>
        <p:spPr>
          <a:xfrm>
            <a:off x="8707111" y="4034835"/>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1" name="Picture Placeholder 30"/>
          <p:cNvSpPr>
            <a:spLocks noGrp="1"/>
          </p:cNvSpPr>
          <p:nvPr>
            <p:ph type="pic" sz="quarter" idx="16"/>
          </p:nvPr>
        </p:nvSpPr>
        <p:spPr>
          <a:xfrm>
            <a:off x="6083388" y="3918722"/>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23" presetClass="entr" presetSubtype="16" fill="hold" grpId="0" nodeType="withEffect" nodePh="1">
                                  <p:stCondLst>
                                    <p:cond delay="250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nodePh="1">
                                  <p:stCondLst>
                                    <p:cond delay="3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nodePh="1">
                                  <p:stCondLst>
                                    <p:cond delay="3500"/>
                                  </p:stCondLst>
                                  <p:endCondLst>
                                    <p:cond evt="begin" delay="0">
                                      <p:tn val="19"/>
                                    </p:cond>
                                  </p:end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nodePh="1">
                                  <p:stCondLst>
                                    <p:cond delay="4000"/>
                                  </p:stCondLst>
                                  <p:endCondLst>
                                    <p:cond evt="begin" delay="0">
                                      <p:tn val="23"/>
                                    </p:cond>
                                  </p:end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7" grpId="0"/>
      <p:bldP spid="29" grpId="0"/>
      <p:bldP spid="3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2913607" y="320235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6559091" y="2708709"/>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9"/>
          </p:nvPr>
        </p:nvSpPr>
        <p:spPr>
          <a:xfrm>
            <a:off x="9601441" y="349942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20"/>
          </p:nvPr>
        </p:nvSpPr>
        <p:spPr>
          <a:xfrm>
            <a:off x="8791359" y="4915040"/>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21"/>
          </p:nvPr>
        </p:nvSpPr>
        <p:spPr>
          <a:xfrm>
            <a:off x="4913408" y="4910795"/>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nodePh="1">
                                  <p:stCondLst>
                                    <p:cond delay="560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nodePh="1">
                                  <p:stCondLst>
                                    <p:cond delay="6600"/>
                                  </p:stCondLst>
                                  <p:endCondLst>
                                    <p:cond evt="begin" delay="0">
                                      <p:tn val="29"/>
                                    </p:cond>
                                  </p:end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385D6D-2CF4-4DD3-B986-2518B13082D1}"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93D14-AD57-4EA4-969F-B964F5464D3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496847"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7"/>
          </p:nvPr>
        </p:nvSpPr>
        <p:spPr>
          <a:xfrm>
            <a:off x="4362431"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8"/>
          </p:nvPr>
        </p:nvSpPr>
        <p:spPr>
          <a:xfrm>
            <a:off x="8219655"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2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49" presetClass="entr" presetSubtype="0" decel="100000" fill="hold" grpId="0" nodeType="withEffect" nodePh="1">
                                  <p:stCondLst>
                                    <p:cond delay="6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360"/>
                                          </p:val>
                                        </p:tav>
                                        <p:tav tm="100000">
                                          <p:val>
                                            <p:fltVal val="0"/>
                                          </p:val>
                                        </p:tav>
                                      </p:tavLst>
                                    </p:anim>
                                    <p:animEffect transition="in" filter="fade">
                                      <p:cBhvr>
                                        <p:cTn id="16" dur="1000"/>
                                        <p:tgtEl>
                                          <p:spTgt spid="15"/>
                                        </p:tgtEl>
                                      </p:cBhvr>
                                    </p:animEffect>
                                  </p:childTnLst>
                                </p:cTn>
                              </p:par>
                              <p:par>
                                <p:cTn id="17" presetID="49" presetClass="entr" presetSubtype="0" decel="100000" fill="hold" grpId="0" nodeType="withEffect" nodePh="1">
                                  <p:stCondLst>
                                    <p:cond delay="98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36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427762"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42060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541344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6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1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6"/>
          </p:nvPr>
        </p:nvSpPr>
        <p:spPr>
          <a:xfrm>
            <a:off x="6144150" y="286463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9069909" y="3123958"/>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6694097" y="1182562"/>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9135460" y="107042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50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360"/>
                                          </p:val>
                                        </p:tav>
                                        <p:tav tm="100000">
                                          <p:val>
                                            <p:fltVal val="0"/>
                                          </p:val>
                                        </p:tav>
                                      </p:tavLst>
                                    </p:anim>
                                    <p:animEffect transition="in" filter="fade">
                                      <p:cBhvr>
                                        <p:cTn id="22" dur="1000"/>
                                        <p:tgtEl>
                                          <p:spTgt spid="19"/>
                                        </p:tgtEl>
                                      </p:cBhvr>
                                    </p:animEffect>
                                  </p:childTnLst>
                                </p:cTn>
                              </p:par>
                              <p:par>
                                <p:cTn id="23" presetID="49" presetClass="entr" presetSubtype="0" decel="100000" fill="hold" grpId="0" nodeType="withEffect" nodePh="1">
                                  <p:stCondLst>
                                    <p:cond delay="5500"/>
                                  </p:stCondLst>
                                  <p:endCondLst>
                                    <p:cond evt="begin" delay="0">
                                      <p:tn val="23"/>
                                    </p:cond>
                                  </p:end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36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48776"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7"/>
          </p:nvPr>
        </p:nvSpPr>
        <p:spPr>
          <a:xfrm>
            <a:off x="7742342"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8"/>
          </p:nvPr>
        </p:nvSpPr>
        <p:spPr>
          <a:xfrm>
            <a:off x="10336814" y="1471348"/>
            <a:ext cx="1855187" cy="3899841"/>
          </a:xfrm>
          <a:custGeom>
            <a:avLst/>
            <a:gdLst>
              <a:gd name="connsiteX0" fmla="*/ 370067 w 1855187"/>
              <a:gd name="connsiteY0" fmla="*/ 0 h 3899841"/>
              <a:gd name="connsiteX1" fmla="*/ 1855187 w 1855187"/>
              <a:gd name="connsiteY1" fmla="*/ 0 h 3899841"/>
              <a:gd name="connsiteX2" fmla="*/ 1855187 w 1855187"/>
              <a:gd name="connsiteY2" fmla="*/ 3899841 h 3899841"/>
              <a:gd name="connsiteX3" fmla="*/ 370067 w 1855187"/>
              <a:gd name="connsiteY3" fmla="*/ 3899841 h 3899841"/>
              <a:gd name="connsiteX4" fmla="*/ 0 w 1855187"/>
              <a:gd name="connsiteY4" fmla="*/ 3529774 h 3899841"/>
              <a:gd name="connsiteX5" fmla="*/ 0 w 1855187"/>
              <a:gd name="connsiteY5" fmla="*/ 370067 h 3899841"/>
              <a:gd name="connsiteX6" fmla="*/ 370067 w 1855187"/>
              <a:gd name="connsiteY6"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5187" h="3899841">
                <a:moveTo>
                  <a:pt x="370067" y="0"/>
                </a:moveTo>
                <a:lnTo>
                  <a:pt x="1855187" y="0"/>
                </a:lnTo>
                <a:lnTo>
                  <a:pt x="1855187" y="3899841"/>
                </a:ln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1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4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1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85D6D-2CF4-4DD3-B986-2518B13082D1}" type="datetimeFigureOut">
              <a:rPr lang="en-US" smtClean="0"/>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93D14-AD57-4EA4-969F-B964F5464D3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32500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851210"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7741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42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870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32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7" name="Picture Placeholder 26"/>
          <p:cNvSpPr>
            <a:spLocks noGrp="1"/>
          </p:cNvSpPr>
          <p:nvPr>
            <p:ph type="pic" sz="quarter" idx="16"/>
          </p:nvPr>
        </p:nvSpPr>
        <p:spPr>
          <a:xfrm>
            <a:off x="890311"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7"/>
          </p:nvPr>
        </p:nvSpPr>
        <p:spPr>
          <a:xfrm>
            <a:off x="343315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8"/>
          </p:nvPr>
        </p:nvSpPr>
        <p:spPr>
          <a:xfrm>
            <a:off x="6077452"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9"/>
          </p:nvPr>
        </p:nvSpPr>
        <p:spPr>
          <a:xfrm>
            <a:off x="851884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90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nodePh="1">
                                  <p:stCondLst>
                                    <p:cond delay="3700"/>
                                  </p:stCondLst>
                                  <p:endCondLst>
                                    <p:cond evt="begin" delay="0">
                                      <p:tn val="11"/>
                                    </p:cond>
                                  </p:end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par>
                                <p:cTn id="17" presetID="49" presetClass="entr" presetSubtype="0" decel="100000" fill="hold" grpId="0" nodeType="withEffect" nodePh="1">
                                  <p:stCondLst>
                                    <p:cond delay="550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nodePh="1">
                                  <p:stCondLst>
                                    <p:cond delay="7300"/>
                                  </p:stCondLst>
                                  <p:endCondLst>
                                    <p:cond evt="begin" delay="0">
                                      <p:tn val="23"/>
                                    </p:cond>
                                  </p:end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85D6D-2CF4-4DD3-B986-2518B13082D1}" type="datetimeFigureOut">
              <a:rPr lang="en-US" smtClean="0"/>
              <a:t>4/8/2024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93D14-AD57-4EA4-969F-B964F5464D3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34"/>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353126" y="1777253"/>
            <a:ext cx="7579995" cy="2430145"/>
          </a:xfrm>
          <a:prstGeom prst="rect">
            <a:avLst/>
          </a:prstGeom>
          <a:noFill/>
        </p:spPr>
        <p:txBody>
          <a:bodyPr wrap="square" rtlCol="0">
            <a:spAutoFit/>
          </a:bodyPr>
          <a:lstStyle/>
          <a:p>
            <a:pPr algn="ctr"/>
            <a:r>
              <a:rPr lang="en-IN" altLang="en-US" sz="4400" spc="600" dirty="0">
                <a:solidFill>
                  <a:schemeClr val="bg1"/>
                </a:solidFill>
                <a:cs typeface="+mn-ea"/>
                <a:sym typeface="+mn-lt"/>
              </a:rPr>
              <a:t>Vehicle</a:t>
            </a:r>
          </a:p>
          <a:p>
            <a:pPr algn="ctr"/>
            <a:r>
              <a:rPr lang="en-IN" altLang="en-US" sz="4400" spc="600" dirty="0">
                <a:solidFill>
                  <a:schemeClr val="bg1"/>
                </a:solidFill>
                <a:cs typeface="+mn-ea"/>
                <a:sym typeface="+mn-lt"/>
              </a:rPr>
              <a:t>Detection</a:t>
            </a:r>
          </a:p>
          <a:p>
            <a:pPr algn="ctr"/>
            <a:r>
              <a:rPr lang="en-IN" altLang="en-US" sz="2800" dirty="0">
                <a:solidFill>
                  <a:schemeClr val="bg1"/>
                </a:solidFill>
                <a:cs typeface="+mn-ea"/>
                <a:sym typeface="+mn-lt"/>
              </a:rPr>
              <a:t>Using OpevCV</a:t>
            </a:r>
            <a:r>
              <a:rPr lang="en-US" sz="3200" spc="600" dirty="0">
                <a:solidFill>
                  <a:schemeClr val="bg1"/>
                </a:solidFill>
                <a:cs typeface="+mn-ea"/>
                <a:sym typeface="+mn-lt"/>
              </a:rPr>
              <a:t> </a:t>
            </a:r>
          </a:p>
          <a:p>
            <a:pPr algn="ctr"/>
            <a:endParaRPr lang="en-US" sz="3200" spc="6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pic>
        <p:nvPicPr>
          <p:cNvPr id="13" name="Smart Business - Peter McIsaac  Corporate Background Music (No Copyright)">
            <a:hlinkClick r:id="" action="ppaction://media"/>
          </p:cNvPr>
          <p:cNvPicPr>
            <a:picLocks noChangeAspect="1"/>
          </p:cNvPicPr>
          <p:nvPr>
            <a:audioFile r:link="rId2"/>
            <p:extLst>
              <p:ext uri="{DAA4B4D4-6D71-4841-9C94-3DE7FCFB9230}">
                <p14:media xmlns:p14="http://schemas.microsoft.com/office/powerpoint/2010/main" r:embed="rId1">
                  <p14:fade out="2000"/>
                </p14:media>
              </p:ext>
            </p:extLst>
          </p:nvPr>
        </p:nvPicPr>
        <p:blipFill>
          <a:blip r:embed="rId4"/>
          <a:stretch>
            <a:fillRect/>
          </a:stretch>
        </p:blipFill>
        <p:spPr>
          <a:xfrm>
            <a:off x="-739687" y="73709"/>
            <a:ext cx="609600" cy="609600"/>
          </a:xfrm>
          <a:prstGeom prst="rect">
            <a:avLst/>
          </a:prstGeom>
        </p:spPr>
      </p:pic>
      <p:sp>
        <p:nvSpPr>
          <p:cNvPr id="4" name="Text Box 3"/>
          <p:cNvSpPr txBox="1"/>
          <p:nvPr/>
        </p:nvSpPr>
        <p:spPr>
          <a:xfrm>
            <a:off x="1283335" y="5085715"/>
            <a:ext cx="5360670" cy="1198880"/>
          </a:xfrm>
          <a:prstGeom prst="rect">
            <a:avLst/>
          </a:prstGeom>
          <a:noFill/>
        </p:spPr>
        <p:txBody>
          <a:bodyPr wrap="square" rtlCol="0">
            <a:spAutoFit/>
          </a:bodyPr>
          <a:lstStyle/>
          <a:p>
            <a:r>
              <a:rPr lang="en-IN" altLang="en-US" b="1" dirty="0">
                <a:gradFill>
                  <a:gsLst>
                    <a:gs pos="0">
                      <a:srgbClr val="D15AC5"/>
                    </a:gs>
                    <a:gs pos="100000">
                      <a:srgbClr val="F64E66"/>
                    </a:gs>
                  </a:gsLst>
                  <a:lin ang="0" scaled="1"/>
                </a:gradFill>
                <a:latin typeface="+mj-lt"/>
                <a:cs typeface="Arial bold" panose="020B0704020202020204" pitchFamily="34" charset="0"/>
                <a:sym typeface="+mn-lt"/>
              </a:rPr>
              <a:t>Team Menbers: -</a:t>
            </a: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T. Pranav Moorthy </a:t>
            </a: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R.J. Sudharsen</a:t>
            </a: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M.K. Mageshwaran</a:t>
            </a: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2" presetClass="entr" presetSubtype="1"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ppt_x"/>
                                          </p:val>
                                        </p:tav>
                                        <p:tav tm="100000">
                                          <p:val>
                                            <p:strVal val="#ppt_x"/>
                                          </p:val>
                                        </p:tav>
                                      </p:tavLst>
                                    </p:anim>
                                    <p:anim calcmode="lin" valueType="num">
                                      <p:cBhvr additive="base">
                                        <p:cTn id="10" dur="1000" fill="hold"/>
                                        <p:tgtEl>
                                          <p:spTgt spid="3"/>
                                        </p:tgtEl>
                                        <p:attrNameLst>
                                          <p:attrName>ppt_y</p:attrName>
                                        </p:attrNameLst>
                                      </p:cBhvr>
                                      <p:tavLst>
                                        <p:tav tm="0">
                                          <p:val>
                                            <p:strVal val="0-#ppt_h/2"/>
                                          </p:val>
                                        </p:tav>
                                        <p:tav tm="100000">
                                          <p:val>
                                            <p:strVal val="#ppt_y"/>
                                          </p:val>
                                        </p:tav>
                                      </p:tavLst>
                                    </p:anim>
                                  </p:childTnLst>
                                </p:cTn>
                              </p:par>
                              <p:par>
                                <p:cTn id="11" presetID="49" presetClass="entr" presetSubtype="0" decel="10000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360"/>
                                          </p:val>
                                        </p:tav>
                                        <p:tav tm="100000">
                                          <p:val>
                                            <p:fltVal val="0"/>
                                          </p:val>
                                        </p:tav>
                                      </p:tavLst>
                                    </p:anim>
                                    <p:animEffect transition="in" filter="fade">
                                      <p:cBhvr>
                                        <p:cTn id="16" dur="1000"/>
                                        <p:tgtEl>
                                          <p:spTgt spid="2"/>
                                        </p:tgtEl>
                                      </p:cBhvr>
                                    </p:animEffect>
                                  </p:childTnLst>
                                </p:cTn>
                              </p:par>
                              <p:par>
                                <p:cTn id="17" presetID="49" presetClass="entr" presetSubtype="0" decel="100000" fill="hold" grpId="0" nodeType="withEffect">
                                  <p:stCondLst>
                                    <p:cond delay="14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360"/>
                                          </p:val>
                                        </p:tav>
                                        <p:tav tm="100000">
                                          <p:val>
                                            <p:fltVal val="0"/>
                                          </p:val>
                                        </p:tav>
                                      </p:tavLst>
                                    </p:anim>
                                    <p:animEffect transition="in" filter="fade">
                                      <p:cBhvr>
                                        <p:cTn id="22" dur="1000"/>
                                        <p:tgtEl>
                                          <p:spTgt spid="12"/>
                                        </p:tgtEl>
                                      </p:cBhvr>
                                    </p:animEffect>
                                  </p:childTnLst>
                                </p:cTn>
                              </p:par>
                              <p:par>
                                <p:cTn id="23" presetID="49" presetClass="entr" presetSubtype="0" decel="100000" fill="hold" grpId="0" nodeType="withEffect">
                                  <p:stCondLst>
                                    <p:cond delay="18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par>
                                <p:cTn id="29" presetID="49" presetClass="entr" presetSubtype="0" decel="100000" fill="hold" grpId="0" nodeType="withEffect">
                                  <p:stCondLst>
                                    <p:cond delay="370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par>
                                <p:cTn id="35" presetID="49" presetClass="entr" presetSubtype="0" decel="10000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49" presetClass="entr" presetSubtype="0" decel="100000" fill="hold" grpId="0" nodeType="withEffect">
                                  <p:stCondLst>
                                    <p:cond delay="43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 calcmode="lin" valueType="num">
                                      <p:cBhvr>
                                        <p:cTn id="45" dur="500" fill="hold"/>
                                        <p:tgtEl>
                                          <p:spTgt spid="7"/>
                                        </p:tgtEl>
                                        <p:attrNameLst>
                                          <p:attrName>style.rotation</p:attrName>
                                        </p:attrNameLst>
                                      </p:cBhvr>
                                      <p:tavLst>
                                        <p:tav tm="0">
                                          <p:val>
                                            <p:fltVal val="360"/>
                                          </p:val>
                                        </p:tav>
                                        <p:tav tm="100000">
                                          <p:val>
                                            <p:fltVal val="0"/>
                                          </p:val>
                                        </p:tav>
                                      </p:tavLst>
                                    </p:anim>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repeatCount="indefinite" fill="hold" display="0">
                  <p:stCondLst>
                    <p:cond delay="indefinite"/>
                  </p:stCondLst>
                  <p:endCondLst>
                    <p:cond evt="onStopAudio" delay="0">
                      <p:tgtEl>
                        <p:sldTgt/>
                      </p:tgtEl>
                    </p:cond>
                  </p:endCondLst>
                </p:cTn>
                <p:tgtEl>
                  <p:spTgt spid="13"/>
                </p:tgtEl>
              </p:cMediaNode>
            </p:audio>
          </p:childTnLst>
        </p:cTn>
      </p:par>
    </p:tnLst>
    <p:bldLst>
      <p:bldP spid="3" grpId="0" bldLvl="0" animBg="1"/>
      <p:bldP spid="2" grpId="0"/>
      <p:bldP spid="5" grpId="0" animBg="1"/>
      <p:bldP spid="6" grpId="0" animBg="1"/>
      <p:bldP spid="7"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319"/>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251711" y="1840821"/>
            <a:ext cx="7688580" cy="1445260"/>
          </a:xfrm>
          <a:prstGeom prst="rect">
            <a:avLst/>
          </a:prstGeom>
          <a:noFill/>
        </p:spPr>
        <p:txBody>
          <a:bodyPr wrap="none" rtlCol="0">
            <a:spAutoFit/>
          </a:bodyPr>
          <a:lstStyle/>
          <a:p>
            <a:pPr algn="ctr"/>
            <a:r>
              <a:rPr lang="en-US" sz="8800" dirty="0">
                <a:solidFill>
                  <a:schemeClr val="bg1"/>
                </a:solidFill>
                <a:cs typeface="+mn-ea"/>
                <a:sym typeface="+mn-lt"/>
              </a:rPr>
              <a:t>THANK YOU</a:t>
            </a: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0" name="TextBox 9"/>
          <p:cNvSpPr txBox="1"/>
          <p:nvPr/>
        </p:nvSpPr>
        <p:spPr>
          <a:xfrm>
            <a:off x="4365625" y="3989705"/>
            <a:ext cx="3460115" cy="338455"/>
          </a:xfrm>
          <a:prstGeom prst="rect">
            <a:avLst/>
          </a:prstGeom>
          <a:noFill/>
        </p:spPr>
        <p:txBody>
          <a:bodyPr wrap="none" rtlCol="0">
            <a:spAutoFit/>
          </a:bodyPr>
          <a:lstStyle/>
          <a:p>
            <a:pPr algn="ctr"/>
            <a:r>
              <a:rPr lang="en-US" sz="1600" spc="300" dirty="0">
                <a:gradFill>
                  <a:gsLst>
                    <a:gs pos="0">
                      <a:srgbClr val="CE5AC5"/>
                    </a:gs>
                    <a:gs pos="100000">
                      <a:srgbClr val="F64E66"/>
                    </a:gs>
                  </a:gsLst>
                  <a:lin ang="0" scaled="1"/>
                </a:gradFill>
                <a:cs typeface="+mn-ea"/>
                <a:sym typeface="+mn-lt"/>
              </a:rPr>
              <a:t>www.yourwebsite.com</a:t>
            </a: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00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360"/>
                                          </p:val>
                                        </p:tav>
                                        <p:tav tm="100000">
                                          <p:val>
                                            <p:fltVal val="0"/>
                                          </p:val>
                                        </p:tav>
                                      </p:tavLst>
                                    </p:anim>
                                    <p:animEffect transition="in" filter="fade">
                                      <p:cBhvr>
                                        <p:cTn id="14" dur="1000"/>
                                        <p:tgtEl>
                                          <p:spTgt spid="2"/>
                                        </p:tgtEl>
                                      </p:cBhvr>
                                    </p:animEffect>
                                  </p:childTnLst>
                                </p:cTn>
                              </p:par>
                              <p:par>
                                <p:cTn id="15" presetID="49" presetClass="entr" presetSubtype="0" decel="100000" fill="hold" grpId="0" nodeType="withEffect">
                                  <p:stCondLst>
                                    <p:cond delay="14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360"/>
                                          </p:val>
                                        </p:tav>
                                        <p:tav tm="100000">
                                          <p:val>
                                            <p:fltVal val="0"/>
                                          </p:val>
                                        </p:tav>
                                      </p:tavLst>
                                    </p:anim>
                                    <p:animEffect transition="in" filter="fade">
                                      <p:cBhvr>
                                        <p:cTn id="20" dur="1000"/>
                                        <p:tgtEl>
                                          <p:spTgt spid="12"/>
                                        </p:tgtEl>
                                      </p:cBhvr>
                                    </p:animEffect>
                                  </p:childTnLst>
                                </p:cTn>
                              </p:par>
                              <p:par>
                                <p:cTn id="21" presetID="49" presetClass="entr" presetSubtype="0" decel="100000" fill="hold" grpId="0" nodeType="withEffect">
                                  <p:stCondLst>
                                    <p:cond delay="18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par>
                                <p:cTn id="27" presetID="49" presetClass="entr" presetSubtype="0" decel="100000" fill="hold" grpId="0" nodeType="withEffect">
                                  <p:stCondLst>
                                    <p:cond delay="370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par>
                                <p:cTn id="33" presetID="49" presetClass="entr" presetSubtype="0" decel="100000" fill="hold" grpId="0" nodeType="withEffect">
                                  <p:stCondLst>
                                    <p:cond delay="40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style.rotation</p:attrName>
                                        </p:attrNameLst>
                                      </p:cBhvr>
                                      <p:tavLst>
                                        <p:tav tm="0">
                                          <p:val>
                                            <p:fltVal val="360"/>
                                          </p:val>
                                        </p:tav>
                                        <p:tav tm="100000">
                                          <p:val>
                                            <p:fltVal val="0"/>
                                          </p:val>
                                        </p:tav>
                                      </p:tavLst>
                                    </p:anim>
                                    <p:animEffect transition="in" filter="fade">
                                      <p:cBhvr>
                                        <p:cTn id="38" dur="500"/>
                                        <p:tgtEl>
                                          <p:spTgt spid="6"/>
                                        </p:tgtEl>
                                      </p:cBhvr>
                                    </p:animEffect>
                                  </p:childTnLst>
                                </p:cTn>
                              </p:par>
                              <p:par>
                                <p:cTn id="39" presetID="49" presetClass="entr" presetSubtype="0" decel="100000" fill="hold" grpId="0" nodeType="withEffect">
                                  <p:stCondLst>
                                    <p:cond delay="43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p:cNvSpPr/>
          <p:nvPr/>
        </p:nvSpPr>
        <p:spPr>
          <a:xfrm>
            <a:off x="7109460" y="263525"/>
            <a:ext cx="4066540" cy="3337560"/>
          </a:xfrm>
          <a:prstGeom prst="roundRect">
            <a:avLst>
              <a:gd name="adj" fmla="val 15608"/>
            </a:avLst>
          </a:prstGeom>
          <a:blipFill rotWithShape="1">
            <a:blip r:embed="rId2"/>
            <a:stretch>
              <a:fillRect/>
            </a:stretch>
          </a:blip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cs typeface="+mn-ea"/>
              <a:sym typeface="+mn-lt"/>
            </a:endParaRPr>
          </a:p>
        </p:txBody>
      </p:sp>
      <p:sp>
        <p:nvSpPr>
          <p:cNvPr id="8" name="TextBox 7"/>
          <p:cNvSpPr txBox="1"/>
          <p:nvPr/>
        </p:nvSpPr>
        <p:spPr>
          <a:xfrm>
            <a:off x="786130" y="2285365"/>
            <a:ext cx="5146040" cy="2553335"/>
          </a:xfrm>
          <a:prstGeom prst="rect">
            <a:avLst/>
          </a:prstGeom>
          <a:noFill/>
        </p:spPr>
        <p:txBody>
          <a:bodyPr wrap="square" rtlCol="0">
            <a:spAutoFit/>
          </a:bodyPr>
          <a:lstStyle/>
          <a:p>
            <a:pPr algn="just">
              <a:lnSpc>
                <a:spcPct val="100000"/>
              </a:lnSpc>
            </a:pPr>
            <a:r>
              <a:rPr lang="en-US" sz="1600" dirty="0">
                <a:solidFill>
                  <a:schemeClr val="tx1"/>
                </a:solidFill>
                <a:latin typeface="Times New Roman" panose="02020603050405020304" charset="0"/>
                <a:cs typeface="Times New Roman" panose="02020603050405020304" charset="0"/>
                <a:sym typeface="+mn-ea"/>
              </a:rPr>
              <a:t>Vehicle detection is a crucial aspect of intelligent transportation systems and plays a significant role in various applications, including traffic monitoring, surveillance, and autonomous driving. This project focuses on implementing a vehicle detection system using OpenCV, a powerful open-source computer vision library. The approach involves employing pre-trained classifiers, specifically Haar cascades, for real-time object detection. The process includes image preprocessing, feature extraction, and post-processing steps to enhance the accuracy and reliability of vehicle detection.</a:t>
            </a:r>
          </a:p>
        </p:txBody>
      </p:sp>
      <p:sp>
        <p:nvSpPr>
          <p:cNvPr id="9" name="TextBox 8"/>
          <p:cNvSpPr txBox="1"/>
          <p:nvPr/>
        </p:nvSpPr>
        <p:spPr>
          <a:xfrm>
            <a:off x="789305" y="1578698"/>
            <a:ext cx="5777193" cy="706755"/>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Abstract</a:t>
            </a:r>
            <a:endParaRPr lang="en-IN" altLang="en-US" sz="4000" dirty="0">
              <a:solidFill>
                <a:schemeClr val="tx1">
                  <a:lumMod val="65000"/>
                  <a:lumOff val="35000"/>
                </a:schemeClr>
              </a:solidFill>
              <a:latin typeface="+mj-lt"/>
              <a:cs typeface="Arial bold" panose="020B0704020202020204" pitchFamily="34" charset="0"/>
              <a:sym typeface="+mn-lt"/>
            </a:endParaRPr>
          </a:p>
        </p:txBody>
      </p:sp>
      <p:sp>
        <p:nvSpPr>
          <p:cNvPr id="29"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pic>
        <p:nvPicPr>
          <p:cNvPr id="16" name="Picture Placeholder 15" descr="cv"/>
          <p:cNvPicPr>
            <a:picLocks noGrp="1" noChangeAspect="1"/>
          </p:cNvPicPr>
          <p:nvPr>
            <p:ph type="pic" sz="quarter" idx="16"/>
          </p:nvPr>
        </p:nvPicPr>
        <p:blipFill>
          <a:blip r:embed="rId3"/>
          <a:stretch>
            <a:fillRect/>
          </a:stretch>
        </p:blipFill>
        <p:spPr>
          <a:xfrm>
            <a:off x="7981315" y="3500120"/>
            <a:ext cx="2576830" cy="28619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wd">
                                    <p:tmPct val="8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3" presetClass="entr" presetSubtype="16" fill="hold" grpId="0" nodeType="withEffect">
                                  <p:stCondLst>
                                    <p:cond delay="2100"/>
                                  </p:stCondLst>
                                  <p:iterate type="wd">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30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childTnLst>
                                </p:cTn>
                              </p:par>
                              <p:par>
                                <p:cTn id="19" presetID="49" presetClass="entr" presetSubtype="0" decel="100000" fill="hold" grpId="0" nodeType="withEffect">
                                  <p:stCondLst>
                                    <p:cond delay="370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 calcmode="lin" valueType="num">
                                      <p:cBhvr>
                                        <p:cTn id="23" dur="500" fill="hold"/>
                                        <p:tgtEl>
                                          <p:spTgt spid="29"/>
                                        </p:tgtEl>
                                        <p:attrNameLst>
                                          <p:attrName>style.rotation</p:attrName>
                                        </p:attrNameLst>
                                      </p:cBhvr>
                                      <p:tavLst>
                                        <p:tav tm="0">
                                          <p:val>
                                            <p:fltVal val="360"/>
                                          </p:val>
                                        </p:tav>
                                        <p:tav tm="100000">
                                          <p:val>
                                            <p:fltVal val="0"/>
                                          </p:val>
                                        </p:tav>
                                      </p:tavLst>
                                    </p:anim>
                                    <p:animEffect transition="in" filter="fade">
                                      <p:cBhvr>
                                        <p:cTn id="24" dur="500"/>
                                        <p:tgtEl>
                                          <p:spTgt spid="29"/>
                                        </p:tgtEl>
                                      </p:cBhvr>
                                    </p:animEffect>
                                  </p:childTnLst>
                                </p:cTn>
                              </p:par>
                              <p:par>
                                <p:cTn id="25" presetID="49" presetClass="entr" presetSubtype="0" decel="100000" fill="hold" grpId="0" nodeType="withEffect">
                                  <p:stCondLst>
                                    <p:cond delay="40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 calcmode="lin" valueType="num">
                                      <p:cBhvr>
                                        <p:cTn id="29" dur="500" fill="hold"/>
                                        <p:tgtEl>
                                          <p:spTgt spid="30"/>
                                        </p:tgtEl>
                                        <p:attrNameLst>
                                          <p:attrName>style.rotation</p:attrName>
                                        </p:attrNameLst>
                                      </p:cBhvr>
                                      <p:tavLst>
                                        <p:tav tm="0">
                                          <p:val>
                                            <p:fltVal val="360"/>
                                          </p:val>
                                        </p:tav>
                                        <p:tav tm="100000">
                                          <p:val>
                                            <p:fltVal val="0"/>
                                          </p:val>
                                        </p:tav>
                                      </p:tavLst>
                                    </p:anim>
                                    <p:animEffect transition="in" filter="fade">
                                      <p:cBhvr>
                                        <p:cTn id="30" dur="500"/>
                                        <p:tgtEl>
                                          <p:spTgt spid="30"/>
                                        </p:tgtEl>
                                      </p:cBhvr>
                                    </p:animEffect>
                                  </p:childTnLst>
                                </p:cTn>
                              </p:par>
                              <p:par>
                                <p:cTn id="31" presetID="49" presetClass="entr" presetSubtype="0" decel="100000" fill="hold" grpId="0" nodeType="withEffect">
                                  <p:stCondLst>
                                    <p:cond delay="430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 calcmode="lin" valueType="num">
                                      <p:cBhvr>
                                        <p:cTn id="35" dur="500" fill="hold"/>
                                        <p:tgtEl>
                                          <p:spTgt spid="31"/>
                                        </p:tgtEl>
                                        <p:attrNameLst>
                                          <p:attrName>style.rotation</p:attrName>
                                        </p:attrNameLst>
                                      </p:cBhvr>
                                      <p:tavLst>
                                        <p:tav tm="0">
                                          <p:val>
                                            <p:fltVal val="360"/>
                                          </p:val>
                                        </p:tav>
                                        <p:tav tm="100000">
                                          <p:val>
                                            <p:fltVal val="0"/>
                                          </p:val>
                                        </p:tav>
                                      </p:tavLst>
                                    </p:anim>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8" grpId="0"/>
      <p:bldP spid="9" grpId="0"/>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0"/>
          <p:cNvSpPr/>
          <p:nvPr/>
        </p:nvSpPr>
        <p:spPr bwMode="auto">
          <a:xfrm rot="2159452">
            <a:off x="5501914" y="4362634"/>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8376696">
            <a:off x="1100178" y="84827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920115" y="239395"/>
            <a:ext cx="5017770" cy="1322070"/>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Introduction</a:t>
            </a:r>
            <a:r>
              <a:rPr lang="en-US" sz="4000" dirty="0">
                <a:solidFill>
                  <a:schemeClr val="tx1">
                    <a:lumMod val="65000"/>
                    <a:lumOff val="35000"/>
                  </a:schemeClr>
                </a:solidFill>
                <a:latin typeface="+mj-lt"/>
                <a:cs typeface="Arial bold" panose="020B0704020202020204" pitchFamily="34" charset="0"/>
                <a:sym typeface="+mn-lt"/>
              </a:rPr>
              <a:t> </a:t>
            </a:r>
          </a:p>
          <a:p>
            <a:endParaRPr lang="en-US" sz="4000" dirty="0">
              <a:solidFill>
                <a:schemeClr val="tx1">
                  <a:lumMod val="65000"/>
                  <a:lumOff val="35000"/>
                </a:schemeClr>
              </a:solidFill>
              <a:latin typeface="+mj-lt"/>
              <a:cs typeface="Arial bold" panose="020B0704020202020204" pitchFamily="34" charset="0"/>
              <a:sym typeface="+mn-lt"/>
            </a:endParaRPr>
          </a:p>
        </p:txBody>
      </p:sp>
      <p:sp>
        <p:nvSpPr>
          <p:cNvPr id="21"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4"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5"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5" name="Text Box 14"/>
          <p:cNvSpPr txBox="1"/>
          <p:nvPr/>
        </p:nvSpPr>
        <p:spPr>
          <a:xfrm>
            <a:off x="920115" y="917575"/>
            <a:ext cx="10135235" cy="5877560"/>
          </a:xfrm>
          <a:prstGeom prst="rect">
            <a:avLst/>
          </a:prstGeom>
          <a:noFill/>
        </p:spPr>
        <p:txBody>
          <a:bodyPr wrap="square" rtlCol="0">
            <a:spAutoFit/>
          </a:bodyPr>
          <a:lstStyle/>
          <a:p>
            <a:pPr algn="just"/>
            <a:r>
              <a:rPr lang="en-IN" altLang="en-US" sz="1400" dirty="0">
                <a:latin typeface="Times New Roman" panose="02020603050405020304" charset="0"/>
                <a:cs typeface="Times New Roman" panose="02020603050405020304" charset="0"/>
                <a:sym typeface="+mn-ea"/>
              </a:rPr>
              <a:t>	</a:t>
            </a:r>
            <a:r>
              <a:rPr lang="en-US" sz="1400" dirty="0">
                <a:latin typeface="Times New Roman" panose="02020603050405020304" charset="0"/>
                <a:cs typeface="Times New Roman" panose="02020603050405020304" charset="0"/>
                <a:sym typeface="+mn-ea"/>
              </a:rPr>
              <a:t>Vehicle detection using OpenCV involves utilizing computer vision techniques to identify and locate vehicles in images or video streams. OpenCV (Open Source Computer Vision Library) is a popular open-source library for computer vision and image processing tasks. It provides a variety of functions and tools that make it easier to work with images and videos.</a:t>
            </a:r>
            <a:endParaRPr lang="en-US" sz="1400" dirty="0">
              <a:solidFill>
                <a:schemeClr val="tx1"/>
              </a:solidFill>
              <a:latin typeface="Times New Roman" panose="02020603050405020304" charset="0"/>
              <a:cs typeface="Times New Roman" panose="02020603050405020304" charset="0"/>
              <a:sym typeface="+mn-ea"/>
            </a:endParaRPr>
          </a:p>
          <a:p>
            <a:pPr algn="just"/>
            <a:endParaRPr lang="en-US" sz="2000" b="1">
              <a:solidFill>
                <a:schemeClr val="tx1"/>
              </a:solidFill>
              <a:latin typeface="Times New Roman" panose="02020603050405020304" charset="0"/>
              <a:cs typeface="Times New Roman" panose="02020603050405020304" charset="0"/>
            </a:endParaRPr>
          </a:p>
          <a:p>
            <a:pPr algn="just"/>
            <a:r>
              <a:rPr lang="en-US" sz="2000" b="1">
                <a:solidFill>
                  <a:schemeClr val="tx1"/>
                </a:solidFill>
                <a:latin typeface="Times New Roman" panose="02020603050405020304" charset="0"/>
                <a:cs typeface="Times New Roman" panose="02020603050405020304" charset="0"/>
              </a:rPr>
              <a:t>Steps for Vehicle Detection:</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Image Acquisition:</a:t>
            </a: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Capture or obtain the images or video frames that you want to analyze for vehicle detection.</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Preprocessing:</a:t>
            </a: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Convert the images to grayscale to simplify processing.</a:t>
            </a:r>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Apply any necessary preprocessing techniques, such as noise reduction or contrast adjustment.</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Object Detection:</a:t>
            </a: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Use OpenCV's pre-trained classifiers, such as Haar cascades or deep learning models like YOLO (You Only Look Once) or SSD (Single Shot Multibox Detector), for object detection.</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Feature Extraction:</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Extract features from the detected objects to identify specific characteristics of vehicles.</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Post-processing:</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Eliminate false positives and refine the detection results.</a:t>
            </a:r>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Apply non-maximum suppression to remove redundant bounding boxes and keep only the most confident detections.</a:t>
            </a: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Visualization:</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Draw bounding boxes around the detected vehicles to visually represent the results.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iterate type="wd">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360"/>
                                          </p:val>
                                        </p:tav>
                                        <p:tav tm="100000">
                                          <p:val>
                                            <p:fltVal val="0"/>
                                          </p:val>
                                        </p:tav>
                                      </p:tavLst>
                                    </p:anim>
                                    <p:animEffect transition="in" filter="fade">
                                      <p:cBhvr>
                                        <p:cTn id="10" dur="1000"/>
                                        <p:tgtEl>
                                          <p:spTgt spid="11"/>
                                        </p:tgtEl>
                                      </p:cBhvr>
                                    </p:animEffect>
                                  </p:childTnLst>
                                </p:cTn>
                              </p:par>
                              <p:par>
                                <p:cTn id="11" presetID="49" presetClass="entr" presetSubtype="0" decel="100000" fill="hold" grpId="0" nodeType="withEffect">
                                  <p:stCondLst>
                                    <p:cond delay="150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360"/>
                                          </p:val>
                                        </p:tav>
                                        <p:tav tm="100000">
                                          <p:val>
                                            <p:fltVal val="0"/>
                                          </p:val>
                                        </p:tav>
                                      </p:tavLst>
                                    </p:anim>
                                    <p:animEffect transition="in" filter="fade">
                                      <p:cBhvr>
                                        <p:cTn id="16" dur="1000"/>
                                        <p:tgtEl>
                                          <p:spTgt spid="9"/>
                                        </p:tgtEl>
                                      </p:cBhvr>
                                    </p:animEffect>
                                  </p:childTnLst>
                                </p:cTn>
                              </p:par>
                              <p:par>
                                <p:cTn id="17" presetID="49" presetClass="entr" presetSubtype="0" decel="100000" fill="hold" grpId="0"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360"/>
                                          </p:val>
                                        </p:tav>
                                        <p:tav tm="100000">
                                          <p:val>
                                            <p:fltVal val="0"/>
                                          </p:val>
                                        </p:tav>
                                      </p:tavLst>
                                    </p:anim>
                                    <p:animEffect transition="in" filter="fade">
                                      <p:cBhvr>
                                        <p:cTn id="22" dur="1000"/>
                                        <p:tgtEl>
                                          <p:spTgt spid="7"/>
                                        </p:tgtEl>
                                      </p:cBhvr>
                                    </p:animEffect>
                                  </p:childTnLst>
                                </p:cTn>
                              </p:par>
                              <p:par>
                                <p:cTn id="23" presetID="49" presetClass="entr" presetSubtype="0" decel="100000" fill="hold" grpId="0" nodeType="withEffect">
                                  <p:stCondLst>
                                    <p:cond delay="37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 calcmode="lin" valueType="num">
                                      <p:cBhvr>
                                        <p:cTn id="27" dur="500" fill="hold"/>
                                        <p:tgtEl>
                                          <p:spTgt spid="21"/>
                                        </p:tgtEl>
                                        <p:attrNameLst>
                                          <p:attrName>style.rotation</p:attrName>
                                        </p:attrNameLst>
                                      </p:cBhvr>
                                      <p:tavLst>
                                        <p:tav tm="0">
                                          <p:val>
                                            <p:fltVal val="360"/>
                                          </p:val>
                                        </p:tav>
                                        <p:tav tm="100000">
                                          <p:val>
                                            <p:fltVal val="0"/>
                                          </p:val>
                                        </p:tav>
                                      </p:tavLst>
                                    </p:anim>
                                    <p:animEffect transition="in" filter="fade">
                                      <p:cBhvr>
                                        <p:cTn id="28" dur="500"/>
                                        <p:tgtEl>
                                          <p:spTgt spid="21"/>
                                        </p:tgtEl>
                                      </p:cBhvr>
                                    </p:animEffect>
                                  </p:childTnLst>
                                </p:cTn>
                              </p:par>
                              <p:par>
                                <p:cTn id="29" presetID="49" presetClass="entr" presetSubtype="0" decel="100000" fill="hold" grpId="0" nodeType="withEffect">
                                  <p:stCondLst>
                                    <p:cond delay="40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 calcmode="lin" valueType="num">
                                      <p:cBhvr>
                                        <p:cTn id="33" dur="500" fill="hold"/>
                                        <p:tgtEl>
                                          <p:spTgt spid="24"/>
                                        </p:tgtEl>
                                        <p:attrNameLst>
                                          <p:attrName>style.rotation</p:attrName>
                                        </p:attrNameLst>
                                      </p:cBhvr>
                                      <p:tavLst>
                                        <p:tav tm="0">
                                          <p:val>
                                            <p:fltVal val="360"/>
                                          </p:val>
                                        </p:tav>
                                        <p:tav tm="100000">
                                          <p:val>
                                            <p:fltVal val="0"/>
                                          </p:val>
                                        </p:tav>
                                      </p:tavLst>
                                    </p:anim>
                                    <p:animEffect transition="in" filter="fade">
                                      <p:cBhvr>
                                        <p:cTn id="34" dur="500"/>
                                        <p:tgtEl>
                                          <p:spTgt spid="24"/>
                                        </p:tgtEl>
                                      </p:cBhvr>
                                    </p:animEffect>
                                  </p:childTnLst>
                                </p:cTn>
                              </p:par>
                              <p:par>
                                <p:cTn id="35" presetID="49" presetClass="entr" presetSubtype="0" decel="100000" fill="hold" grpId="0" nodeType="withEffect">
                                  <p:stCondLst>
                                    <p:cond delay="43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 calcmode="lin" valueType="num">
                                      <p:cBhvr>
                                        <p:cTn id="39" dur="500" fill="hold"/>
                                        <p:tgtEl>
                                          <p:spTgt spid="25"/>
                                        </p:tgtEl>
                                        <p:attrNameLst>
                                          <p:attrName>style.rotation</p:attrName>
                                        </p:attrNameLst>
                                      </p:cBhvr>
                                      <p:tavLst>
                                        <p:tav tm="0">
                                          <p:val>
                                            <p:fltVal val="360"/>
                                          </p:val>
                                        </p:tav>
                                        <p:tav tm="100000">
                                          <p:val>
                                            <p:fltVal val="0"/>
                                          </p:val>
                                        </p:tav>
                                      </p:tavLst>
                                    </p:anim>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21"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932815" y="757555"/>
            <a:ext cx="3884930" cy="460375"/>
          </a:xfrm>
          <a:prstGeom prst="rect">
            <a:avLst/>
          </a:prstGeom>
          <a:noFill/>
        </p:spPr>
        <p:txBody>
          <a:bodyPr wrap="square" rtlCol="0">
            <a:spAutoFit/>
          </a:bodyPr>
          <a:lstStyle/>
          <a:p>
            <a:r>
              <a:rPr lang="en-US" altLang="en-IN" sz="2400" dirty="0">
                <a:gradFill>
                  <a:gsLst>
                    <a:gs pos="0">
                      <a:srgbClr val="D15AC5"/>
                    </a:gs>
                    <a:gs pos="100000">
                      <a:srgbClr val="F64E66"/>
                    </a:gs>
                  </a:gsLst>
                  <a:lin ang="0" scaled="1"/>
                </a:gradFill>
                <a:latin typeface="+mj-lt"/>
                <a:cs typeface="Arial bold" panose="020B0704020202020204" pitchFamily="34" charset="0"/>
                <a:sym typeface="+mn-lt"/>
              </a:rPr>
              <a:t>Materials Required</a:t>
            </a:r>
          </a:p>
        </p:txBody>
      </p:sp>
      <p:sp>
        <p:nvSpPr>
          <p:cNvPr id="100" name="Text Box 99"/>
          <p:cNvSpPr txBox="1"/>
          <p:nvPr/>
        </p:nvSpPr>
        <p:spPr>
          <a:xfrm>
            <a:off x="1852295" y="1849438"/>
            <a:ext cx="5080000" cy="3538220"/>
          </a:xfrm>
          <a:prstGeom prst="rect">
            <a:avLst/>
          </a:prstGeom>
          <a:noFill/>
          <a:ln w="9525">
            <a:noFill/>
          </a:ln>
        </p:spPr>
        <p:txBody>
          <a:bodyPr>
            <a:spAutoFit/>
          </a:bodyPr>
          <a:lstStyle/>
          <a:p>
            <a:pPr marL="342900" indent="-342900">
              <a:buAutoNum type="arabicPeriod"/>
            </a:pPr>
            <a:r>
              <a:rPr lang="en-US" sz="1600" b="0">
                <a:solidFill>
                  <a:srgbClr val="152935"/>
                </a:solidFill>
                <a:latin typeface="Times New Roman" panose="02020603050405020304" charset="0"/>
                <a:cs typeface="Times New Roman" panose="02020603050405020304" charset="0"/>
              </a:rPr>
              <a:t>Windows 11 system </a:t>
            </a: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Intel i5 processor</a:t>
            </a: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512GB SSD</a:t>
            </a: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NVIDIA GeForce GTX 1650 graphics</a:t>
            </a: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Python IDLE</a:t>
            </a: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Open CV Libraries</a:t>
            </a: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haarcascade_cars.xml (Trained Dataset)</a:t>
            </a:r>
          </a:p>
          <a:p>
            <a:pPr marL="342900" indent="-342900">
              <a:buAutoNum type="arabicPeriod"/>
            </a:pPr>
            <a:endParaRPr lang="en-US" sz="16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0720" y="642620"/>
            <a:ext cx="3904615" cy="706755"/>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Methodology</a:t>
            </a:r>
            <a:endParaRPr lang="en-IN" altLang="en-US" sz="4000" dirty="0">
              <a:solidFill>
                <a:schemeClr val="tx1">
                  <a:lumMod val="65000"/>
                  <a:lumOff val="35000"/>
                </a:schemeClr>
              </a:solidFill>
              <a:latin typeface="+mj-lt"/>
              <a:cs typeface="Arial bold" panose="020B0704020202020204" pitchFamily="34" charset="0"/>
              <a:sym typeface="+mn-lt"/>
            </a:endParaRPr>
          </a:p>
        </p:txBody>
      </p:sp>
      <p:sp>
        <p:nvSpPr>
          <p:cNvPr id="7" name="Freeform 20"/>
          <p:cNvSpPr/>
          <p:nvPr/>
        </p:nvSpPr>
        <p:spPr bwMode="auto">
          <a:xfrm rot="10800000">
            <a:off x="11330821" y="297180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8" name="Freeform 20"/>
          <p:cNvSpPr/>
          <p:nvPr/>
        </p:nvSpPr>
        <p:spPr bwMode="auto">
          <a:xfrm rot="10800000">
            <a:off x="11330821" y="3337525"/>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0800000">
            <a:off x="11330821" y="370325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842645" y="1640840"/>
            <a:ext cx="9409430" cy="4369435"/>
          </a:xfrm>
          <a:prstGeom prst="rect">
            <a:avLst/>
          </a:prstGeom>
          <a:noFill/>
        </p:spPr>
        <p:txBody>
          <a:bodyPr wrap="square" rtlCol="0">
            <a:spAutoFit/>
          </a:bodyPr>
          <a:lstStyle/>
          <a:p>
            <a:pPr algn="just">
              <a:lnSpc>
                <a:spcPct val="100000"/>
              </a:lnSpc>
            </a:pPr>
            <a:r>
              <a:rPr lang="en-US" sz="2000" b="1" dirty="0">
                <a:solidFill>
                  <a:schemeClr val="tx1"/>
                </a:solidFill>
                <a:latin typeface="Times New Roman" panose="02020603050405020304" charset="0"/>
                <a:cs typeface="Times New Roman" panose="02020603050405020304" charset="0"/>
                <a:sym typeface="+mn-ea"/>
              </a:rPr>
              <a:t>Detection of Vehicle:</a:t>
            </a:r>
          </a:p>
          <a:p>
            <a:pPr algn="just">
              <a:lnSpc>
                <a:spcPct val="100000"/>
              </a:lnSpc>
            </a:pP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In this step, just pixels in the ROI are thought of while the others are erased. The thresholding function is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applied to the distinction image to set apart foreground pixels from background pixels dependent on their</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intensity. On the off chance that the pixel intensity in an image difference is more than the predefined threshold</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value, it will be set to 255 (white); else, it will be set to 0 (dark). The outcome after a thresholding operation,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which is a binary image. Initially, a hole filling operation is applied to eliminate dark pixels encased by white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areas. At that point, morphology operations are utilized to eliminate noise and some fail regions in the picture.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Specifically, little foreground objects are changed over out of background by morphological erosion functions.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It is noticed that at this progression, the binary image contains both fictitious and missing pixels of a</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foreground. Thusly, various methods are utilized to eliminate noises and improve foreground objects. Then, an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adaptive morphological dilation is applied to recuperate some missing forefront pixels and to associate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foreground sections together. It is observed that the foreground objects set off smoother, more clear and more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proper for recognition and counting measure.</a:t>
            </a:r>
          </a:p>
          <a:p>
            <a:pPr algn="just">
              <a:lnSpc>
                <a:spcPct val="100000"/>
              </a:lnSpc>
            </a:pPr>
            <a:endParaRPr lang="en-US" sz="1400" dirty="0">
              <a:solidFill>
                <a:schemeClr val="tx1"/>
              </a:solidFill>
              <a:latin typeface="Times New Roman" panose="02020603050405020304" charset="0"/>
              <a:cs typeface="Times New Roman" panose="02020603050405020304" charset="0"/>
              <a:sym typeface="+mn-ea"/>
            </a:endParaRPr>
          </a:p>
          <a:p>
            <a:pPr algn="just">
              <a:lnSpc>
                <a:spcPct val="100000"/>
              </a:lnSpc>
            </a:pPr>
            <a:r>
              <a:rPr lang="en-US" sz="2000" b="1" dirty="0">
                <a:solidFill>
                  <a:schemeClr val="tx1"/>
                </a:solidFill>
                <a:latin typeface="Times New Roman" panose="02020603050405020304" charset="0"/>
                <a:cs typeface="Times New Roman" panose="02020603050405020304" charset="0"/>
                <a:sym typeface="+mn-ea"/>
              </a:rPr>
              <a:t>Vehicle Counting:</a:t>
            </a:r>
          </a:p>
          <a:p>
            <a:pPr algn="just">
              <a:lnSpc>
                <a:spcPct val="100000"/>
              </a:lnSpc>
            </a:pP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After vehicle contours are gotten, the virtual detection zone is utilized to count the number of a vehicles. The</a:t>
            </a:r>
          </a:p>
          <a:p>
            <a:pPr algn="just">
              <a:lnSpc>
                <a:spcPct val="100000"/>
              </a:lnSpc>
            </a:pPr>
            <a:r>
              <a:rPr lang="en-US" sz="1400" dirty="0">
                <a:solidFill>
                  <a:schemeClr val="tx1"/>
                </a:solidFill>
                <a:latin typeface="Times New Roman" panose="02020603050405020304" charset="0"/>
                <a:cs typeface="Times New Roman" panose="02020603050405020304" charset="0"/>
                <a:sym typeface="+mn-ea"/>
              </a:rPr>
              <a:t>centroid of each forefront object is determined and tracked. At the point when the centroid of a vehicle is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recognized the first time. The status is set to 0 (it's not yet counted). At that point, its position is tracked. On the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off chance that it arrives at the virtual recognition, its status will be set to 1 (counted), showing that it has been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counted and won't be counted in the resulting frames. When the vehicles are detected in these zones. It will be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counted as per sequential order.</a:t>
            </a:r>
          </a:p>
          <a:p>
            <a:pPr algn="just">
              <a:lnSpc>
                <a:spcPct val="100000"/>
              </a:lnSpc>
            </a:pPr>
            <a:endParaRPr lang="en-US" sz="1400" dirty="0">
              <a:solidFill>
                <a:schemeClr val="tx1"/>
              </a:solidFill>
              <a:latin typeface="Times New Roman" panose="02020603050405020304" charset="0"/>
              <a:cs typeface="Times New Roman" panose="02020603050405020304" charset="0"/>
              <a:sym typeface="+mn-ea"/>
            </a:endParaRPr>
          </a:p>
        </p:txBody>
      </p:sp>
      <p:sp>
        <p:nvSpPr>
          <p:cNvPr id="12" name="Freeform 20"/>
          <p:cNvSpPr/>
          <p:nvPr/>
        </p:nvSpPr>
        <p:spPr bwMode="auto">
          <a:xfrm rot="2159452">
            <a:off x="10265568" y="51761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A32F98"/>
          </a:solidFill>
          <a:ln>
            <a:no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C638B8"/>
          </a:solidFill>
          <a:ln>
            <a:noFill/>
          </a:ln>
          <a:effectLst/>
        </p:spPr>
        <p:txBody>
          <a:bodyPr vert="horz" wrap="square" lIns="91440" tIns="45720" rIns="91440" bIns="45720" numCol="1" anchor="t" anchorCtr="0" compatLnSpc="1"/>
          <a:lstStyle/>
          <a:p>
            <a:endParaRPr lang="en-US">
              <a:cs typeface="+mn-ea"/>
              <a:sym typeface="+mn-lt"/>
            </a:endParaRPr>
          </a:p>
        </p:txBody>
      </p:sp>
      <p:sp>
        <p:nvSpPr>
          <p:cNvPr id="4" name="Rectangle 3"/>
          <p:cNvSpPr/>
          <p:nvPr/>
        </p:nvSpPr>
        <p:spPr>
          <a:xfrm>
            <a:off x="3429000" y="-93345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3" presetClass="entr" presetSubtype="16" fill="hold" grpId="0" nodeType="withEffect">
                                  <p:stCondLst>
                                    <p:cond delay="1700"/>
                                  </p:stCondLst>
                                  <p:iterate type="wd">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childTnLst>
                                </p:cTn>
                              </p:par>
                              <p:par>
                                <p:cTn id="15" presetID="49" presetClass="entr" presetSubtype="0" decel="100000" fill="hold" grpId="0" nodeType="withEffect">
                                  <p:stCondLst>
                                    <p:cond delay="50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360"/>
                                          </p:val>
                                        </p:tav>
                                        <p:tav tm="100000">
                                          <p:val>
                                            <p:fltVal val="0"/>
                                          </p:val>
                                        </p:tav>
                                      </p:tavLst>
                                    </p:anim>
                                    <p:animEffect transition="in" filter="fade">
                                      <p:cBhvr>
                                        <p:cTn id="20" dur="1000"/>
                                        <p:tgtEl>
                                          <p:spTgt spid="12"/>
                                        </p:tgtEl>
                                      </p:cBhvr>
                                    </p:animEffect>
                                  </p:childTnLst>
                                </p:cTn>
                              </p:par>
                              <p:par>
                                <p:cTn id="21" presetID="49" presetClass="entr" presetSubtype="0" decel="100000" fill="hold" grpId="0" nodeType="withEffect">
                                  <p:stCondLst>
                                    <p:cond delay="60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fltVal val="0"/>
                                          </p:val>
                                        </p:tav>
                                        <p:tav tm="100000">
                                          <p:val>
                                            <p:strVal val="#ppt_w"/>
                                          </p:val>
                                        </p:tav>
                                      </p:tavLst>
                                    </p:anim>
                                    <p:anim calcmode="lin" valueType="num">
                                      <p:cBhvr>
                                        <p:cTn id="24" dur="1000" fill="hold"/>
                                        <p:tgtEl>
                                          <p:spTgt spid="31"/>
                                        </p:tgtEl>
                                        <p:attrNameLst>
                                          <p:attrName>ppt_h</p:attrName>
                                        </p:attrNameLst>
                                      </p:cBhvr>
                                      <p:tavLst>
                                        <p:tav tm="0">
                                          <p:val>
                                            <p:fltVal val="0"/>
                                          </p:val>
                                        </p:tav>
                                        <p:tav tm="100000">
                                          <p:val>
                                            <p:strVal val="#ppt_h"/>
                                          </p:val>
                                        </p:tav>
                                      </p:tavLst>
                                    </p:anim>
                                    <p:anim calcmode="lin" valueType="num">
                                      <p:cBhvr>
                                        <p:cTn id="25" dur="1000" fill="hold"/>
                                        <p:tgtEl>
                                          <p:spTgt spid="31"/>
                                        </p:tgtEl>
                                        <p:attrNameLst>
                                          <p:attrName>style.rotation</p:attrName>
                                        </p:attrNameLst>
                                      </p:cBhvr>
                                      <p:tavLst>
                                        <p:tav tm="0">
                                          <p:val>
                                            <p:fltVal val="360"/>
                                          </p:val>
                                        </p:tav>
                                        <p:tav tm="100000">
                                          <p:val>
                                            <p:fltVal val="0"/>
                                          </p:val>
                                        </p:tav>
                                      </p:tavLst>
                                    </p:anim>
                                    <p:animEffect transition="in" filter="fade">
                                      <p:cBhvr>
                                        <p:cTn id="26" dur="1000"/>
                                        <p:tgtEl>
                                          <p:spTgt spid="31"/>
                                        </p:tgtEl>
                                      </p:cBhvr>
                                    </p:animEffect>
                                  </p:childTnLst>
                                </p:cTn>
                              </p:par>
                              <p:par>
                                <p:cTn id="27" presetID="1" presetClass="entr" presetSubtype="0" fill="hold" grpId="0" nodeType="withEffect">
                                  <p:stCondLst>
                                    <p:cond delay="10300"/>
                                  </p:stCondLst>
                                  <p:childTnLst>
                                    <p:set>
                                      <p:cBhvr>
                                        <p:cTn id="28" dur="1" fill="hold">
                                          <p:stCondLst>
                                            <p:cond delay="0"/>
                                          </p:stCondLst>
                                        </p:cTn>
                                        <p:tgtEl>
                                          <p:spTgt spid="4"/>
                                        </p:tgtEl>
                                        <p:attrNameLst>
                                          <p:attrName>style.visibility</p:attrName>
                                        </p:attrNameLst>
                                      </p:cBhvr>
                                      <p:to>
                                        <p:strVal val="visible"/>
                                      </p:to>
                                    </p:set>
                                  </p:childTnLst>
                                </p:cTn>
                              </p:par>
                              <p:par>
                                <p:cTn id="29" presetID="49" presetClass="entr" presetSubtype="0" decel="100000" fill="hold" grpId="0" nodeType="withEffect">
                                  <p:stCondLst>
                                    <p:cond delay="1030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par>
                                <p:cTn id="35" presetID="49" presetClass="entr" presetSubtype="0" decel="100000" fill="hold" grpId="0" nodeType="withEffect">
                                  <p:stCondLst>
                                    <p:cond delay="10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 calcmode="lin" valueType="num">
                                      <p:cBhvr>
                                        <p:cTn id="39" dur="500" fill="hold"/>
                                        <p:tgtEl>
                                          <p:spTgt spid="8"/>
                                        </p:tgtEl>
                                        <p:attrNameLst>
                                          <p:attrName>style.rotation</p:attrName>
                                        </p:attrNameLst>
                                      </p:cBhvr>
                                      <p:tavLst>
                                        <p:tav tm="0">
                                          <p:val>
                                            <p:fltVal val="360"/>
                                          </p:val>
                                        </p:tav>
                                        <p:tav tm="100000">
                                          <p:val>
                                            <p:fltVal val="0"/>
                                          </p:val>
                                        </p:tav>
                                      </p:tavLst>
                                    </p:anim>
                                    <p:animEffect transition="in" filter="fade">
                                      <p:cBhvr>
                                        <p:cTn id="40" dur="500"/>
                                        <p:tgtEl>
                                          <p:spTgt spid="8"/>
                                        </p:tgtEl>
                                      </p:cBhvr>
                                    </p:animEffect>
                                  </p:childTnLst>
                                </p:cTn>
                              </p:par>
                              <p:par>
                                <p:cTn id="41" presetID="49" presetClass="entr" presetSubtype="0" decel="100000" fill="hold" grpId="0" nodeType="withEffect">
                                  <p:stCondLst>
                                    <p:cond delay="107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 calcmode="lin" valueType="num">
                                      <p:cBhvr>
                                        <p:cTn id="45" dur="500" fill="hold"/>
                                        <p:tgtEl>
                                          <p:spTgt spid="9"/>
                                        </p:tgtEl>
                                        <p:attrNameLst>
                                          <p:attrName>style.rotation</p:attrName>
                                        </p:attrNameLst>
                                      </p:cBhvr>
                                      <p:tavLst>
                                        <p:tav tm="0">
                                          <p:val>
                                            <p:fltVal val="360"/>
                                          </p:val>
                                        </p:tav>
                                        <p:tav tm="100000">
                                          <p:val>
                                            <p:fltVal val="0"/>
                                          </p:val>
                                        </p:tav>
                                      </p:tavLst>
                                    </p:anim>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p:bldP spid="12" grpId="0" bldLvl="0" animBg="1"/>
      <p:bldP spid="31" grpId="0" bldLvl="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Detection Of Vehicle Count"/>
          <p:cNvPicPr>
            <a:picLocks noGrp="1" noChangeAspect="1"/>
          </p:cNvPicPr>
          <p:nvPr>
            <p:ph type="pic" sz="quarter" idx="10"/>
          </p:nvPr>
        </p:nvPicPr>
        <p:blipFill>
          <a:blip r:embed="rId2"/>
          <a:stretch>
            <a:fillRect/>
          </a:stretch>
        </p:blipFill>
        <p:spPr>
          <a:xfrm>
            <a:off x="0" y="-635"/>
            <a:ext cx="12192000" cy="6858000"/>
          </a:xfrm>
          <a:prstGeom prst="rect">
            <a:avLst/>
          </a:prstGeom>
        </p:spPr>
      </p:pic>
      <p:sp>
        <p:nvSpPr>
          <p:cNvPr id="5" name="Text Box 4"/>
          <p:cNvSpPr txBox="1"/>
          <p:nvPr/>
        </p:nvSpPr>
        <p:spPr>
          <a:xfrm>
            <a:off x="915670" y="2218690"/>
            <a:ext cx="4818380" cy="2614930"/>
          </a:xfrm>
          <a:prstGeom prst="rect">
            <a:avLst/>
          </a:prstGeom>
          <a:noFill/>
        </p:spPr>
        <p:txBody>
          <a:bodyPr wrap="square" rtlCol="0">
            <a:spAutoFit/>
          </a:bodyPr>
          <a:lstStyle/>
          <a:p>
            <a:pPr algn="just">
              <a:lnSpc>
                <a:spcPct val="100000"/>
              </a:lnSpc>
            </a:pPr>
            <a:r>
              <a:rPr lang="en-US" sz="2000" b="1" dirty="0">
                <a:latin typeface="Times New Roman" panose="02020603050405020304" charset="0"/>
                <a:cs typeface="Times New Roman" panose="02020603050405020304" charset="0"/>
                <a:sym typeface="+mn-ea"/>
              </a:rPr>
              <a:t>Pseudo code of a proposed method</a:t>
            </a:r>
            <a:r>
              <a:rPr lang="en-US" dirty="0">
                <a:latin typeface="Times New Roman" panose="02020603050405020304" charset="0"/>
                <a:cs typeface="Times New Roman" panose="02020603050405020304" charset="0"/>
                <a:sym typeface="+mn-ea"/>
              </a:rPr>
              <a:t>:</a:t>
            </a:r>
          </a:p>
          <a:p>
            <a:pPr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Step1:</a:t>
            </a:r>
            <a:r>
              <a:rPr lang="en-US" dirty="0">
                <a:latin typeface="Times New Roman" panose="02020603050405020304" charset="0"/>
                <a:cs typeface="Times New Roman" panose="02020603050405020304" charset="0"/>
                <a:sym typeface="+mn-ea"/>
              </a:rPr>
              <a:t> foreground extraction</a:t>
            </a: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Step2:</a:t>
            </a:r>
            <a:r>
              <a:rPr lang="en-US" dirty="0">
                <a:latin typeface="Times New Roman" panose="02020603050405020304" charset="0"/>
                <a:cs typeface="Times New Roman" panose="02020603050405020304" charset="0"/>
                <a:sym typeface="+mn-ea"/>
              </a:rPr>
              <a:t> Region of Interest</a:t>
            </a: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Step3:</a:t>
            </a:r>
            <a:r>
              <a:rPr lang="en-US" dirty="0">
                <a:latin typeface="Times New Roman" panose="02020603050405020304" charset="0"/>
                <a:cs typeface="Times New Roman" panose="02020603050405020304" charset="0"/>
                <a:sym typeface="+mn-ea"/>
              </a:rPr>
              <a:t> detection of a vehicle</a:t>
            </a: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Step4:</a:t>
            </a:r>
            <a:r>
              <a:rPr lang="en-US" dirty="0">
                <a:latin typeface="Times New Roman" panose="02020603050405020304" charset="0"/>
                <a:cs typeface="Times New Roman" panose="02020603050405020304" charset="0"/>
                <a:sym typeface="+mn-ea"/>
              </a:rPr>
              <a:t> counting of a vehicle</a:t>
            </a:r>
            <a:endParaRPr lang="en-US"/>
          </a:p>
        </p:txBody>
      </p:sp>
      <p:sp>
        <p:nvSpPr>
          <p:cNvPr id="11" name="TextBox 10"/>
          <p:cNvSpPr txBox="1"/>
          <p:nvPr/>
        </p:nvSpPr>
        <p:spPr>
          <a:xfrm>
            <a:off x="915670" y="929640"/>
            <a:ext cx="4196080" cy="706755"/>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Flow Chart</a:t>
            </a:r>
            <a:endParaRPr lang="en-US" sz="4000" dirty="0">
              <a:solidFill>
                <a:schemeClr val="tx1">
                  <a:lumMod val="65000"/>
                  <a:lumOff val="35000"/>
                </a:schemeClr>
              </a:solidFill>
              <a:latin typeface="+mj-lt"/>
              <a:cs typeface="Arial bold" panose="020B0704020202020204" pitchFamily="34" charset="0"/>
              <a:sym typeface="+mn-lt"/>
            </a:endParaRPr>
          </a:p>
        </p:txBody>
      </p:sp>
      <p:pic>
        <p:nvPicPr>
          <p:cNvPr id="3" name="Picture Placeholder 2" descr="Background_subtraction"/>
          <p:cNvPicPr>
            <a:picLocks noGrp="1" noChangeAspect="1"/>
          </p:cNvPicPr>
          <p:nvPr>
            <p:ph type="pic" sz="quarter" idx="11"/>
          </p:nvPr>
        </p:nvPicPr>
        <p:blipFill>
          <a:blip r:embed="rId3"/>
          <a:stretch>
            <a:fillRect/>
          </a:stretch>
        </p:blipFill>
        <p:spPr>
          <a:xfrm>
            <a:off x="7099300" y="806450"/>
            <a:ext cx="4757420" cy="409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iterate type="wd">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36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2"/>
          <p:cNvSpPr txBox="1"/>
          <p:nvPr/>
        </p:nvSpPr>
        <p:spPr>
          <a:xfrm>
            <a:off x="562610" y="669290"/>
            <a:ext cx="2496185" cy="398780"/>
          </a:xfrm>
          <a:prstGeom prst="rect">
            <a:avLst/>
          </a:prstGeom>
          <a:noFill/>
        </p:spPr>
        <p:txBody>
          <a:bodyPr wrap="square" rtlCol="0">
            <a:spAutoFit/>
          </a:bodyPr>
          <a:lstStyle/>
          <a:p>
            <a:r>
              <a:rPr lang="en-US" altLang="en-IN" sz="2000" dirty="0">
                <a:gradFill>
                  <a:gsLst>
                    <a:gs pos="0">
                      <a:srgbClr val="D15AC5"/>
                    </a:gs>
                    <a:gs pos="100000">
                      <a:srgbClr val="F64E66"/>
                    </a:gs>
                  </a:gsLst>
                  <a:lin ang="0" scaled="1"/>
                </a:gradFill>
                <a:latin typeface="+mj-lt"/>
                <a:cs typeface="Arial bold" panose="020B0704020202020204" pitchFamily="34" charset="0"/>
                <a:sym typeface="+mn-lt"/>
              </a:rPr>
              <a:t>Result &amp; Output</a:t>
            </a:r>
            <a:r>
              <a:rPr lang="en-US" sz="2000" dirty="0">
                <a:solidFill>
                  <a:schemeClr val="tx1">
                    <a:lumMod val="65000"/>
                    <a:lumOff val="35000"/>
                  </a:schemeClr>
                </a:solidFill>
                <a:latin typeface="+mj-lt"/>
                <a:cs typeface="Arial bold" panose="020B0704020202020204" pitchFamily="34" charset="0"/>
                <a:sym typeface="+mn-lt"/>
              </a:rPr>
              <a:t> </a:t>
            </a:r>
            <a:endParaRPr lang="en-US" sz="2000"/>
          </a:p>
        </p:txBody>
      </p:sp>
      <p:pic>
        <p:nvPicPr>
          <p:cNvPr id="27" name="Picture Placeholder 26" descr="Output_Image"/>
          <p:cNvPicPr>
            <a:picLocks noGrp="1" noChangeAspect="1"/>
          </p:cNvPicPr>
          <p:nvPr>
            <p:ph type="pic" sz="quarter" idx="10"/>
          </p:nvPr>
        </p:nvPicPr>
        <p:blipFill>
          <a:blip r:embed="rId2"/>
          <a:stretch>
            <a:fillRect/>
          </a:stretch>
        </p:blipFill>
        <p:spPr>
          <a:xfrm>
            <a:off x="5057775" y="-635"/>
            <a:ext cx="7134225" cy="6858635"/>
          </a:xfrm>
          <a:prstGeom prst="rect">
            <a:avLst/>
          </a:prstGeom>
        </p:spPr>
      </p:pic>
      <p:sp>
        <p:nvSpPr>
          <p:cNvPr id="38" name="Text Box 37"/>
          <p:cNvSpPr txBox="1"/>
          <p:nvPr/>
        </p:nvSpPr>
        <p:spPr>
          <a:xfrm>
            <a:off x="902335" y="1395095"/>
            <a:ext cx="3950335" cy="3784600"/>
          </a:xfrm>
          <a:prstGeom prst="rect">
            <a:avLst/>
          </a:prstGeom>
          <a:noFill/>
        </p:spPr>
        <p:txBody>
          <a:bodyPr wrap="square" rtlCol="0">
            <a:spAutoFit/>
          </a:bodyPr>
          <a:lstStyle/>
          <a:p>
            <a:pPr algn="just"/>
            <a:r>
              <a:rPr lang="en-US" sz="1600">
                <a:latin typeface="Times New Roman" panose="02020603050405020304" charset="0"/>
                <a:cs typeface="Times New Roman" panose="02020603050405020304" charset="0"/>
              </a:rPr>
              <a:t>Exploratory outcomes appear in the above fig. The exactness of the proposed vehicle counting technique changed from 95-99%, based on the video input. It recommends that the proposed method could perform very well on each tried video. The 3 lines which are shown in the video is called region of interest. And it is also a part of virtual detection zone. Once the vehicle passes into that zone it will detected and counted as per sequential order. Up and Down is displayed at the top left corner. It is about displaying how many vehicles are reaching into the region is counted as down. And one which leaving is counted as up</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21"/>
          <p:cNvSpPr txBox="1"/>
          <p:nvPr/>
        </p:nvSpPr>
        <p:spPr>
          <a:xfrm>
            <a:off x="688340" y="3855720"/>
            <a:ext cx="2540000" cy="398780"/>
          </a:xfrm>
          <a:prstGeom prst="rect">
            <a:avLst/>
          </a:prstGeom>
          <a:noFill/>
        </p:spPr>
        <p:txBody>
          <a:bodyPr wrap="square" rtlCol="0" anchor="t">
            <a:spAutoFit/>
          </a:bodyPr>
          <a:lstStyle/>
          <a:p>
            <a:r>
              <a:rPr lang="en-US" altLang="en-IN" sz="2000" dirty="0">
                <a:gradFill>
                  <a:gsLst>
                    <a:gs pos="0">
                      <a:srgbClr val="D15AC5"/>
                    </a:gs>
                    <a:gs pos="100000">
                      <a:srgbClr val="F64E66"/>
                    </a:gs>
                  </a:gsLst>
                  <a:lin ang="0" scaled="1"/>
                </a:gradFill>
                <a:latin typeface="+mj-lt"/>
                <a:cs typeface="Arial bold" panose="020B0704020202020204" pitchFamily="34" charset="0"/>
                <a:sym typeface="+mn-lt"/>
              </a:rPr>
              <a:t>Conclusion</a:t>
            </a:r>
          </a:p>
        </p:txBody>
      </p:sp>
      <p:sp>
        <p:nvSpPr>
          <p:cNvPr id="52" name="Text Box 51"/>
          <p:cNvSpPr txBox="1"/>
          <p:nvPr/>
        </p:nvSpPr>
        <p:spPr>
          <a:xfrm>
            <a:off x="1409700" y="4453255"/>
            <a:ext cx="8530590" cy="1322070"/>
          </a:xfrm>
          <a:prstGeom prst="rect">
            <a:avLst/>
          </a:prstGeom>
          <a:noFill/>
        </p:spPr>
        <p:txBody>
          <a:bodyPr wrap="square" rtlCol="0">
            <a:spAutoFit/>
          </a:bodyPr>
          <a:lstStyle/>
          <a:p>
            <a:pPr algn="just"/>
            <a:r>
              <a:rPr lang="en-US" sz="1600">
                <a:latin typeface="Times New Roman" panose="02020603050405020304" charset="0"/>
                <a:cs typeface="Times New Roman" panose="02020603050405020304" charset="0"/>
              </a:rPr>
              <a:t>In this paper, a methodology dependent on Python Lang has been proposed. Computer vision techniques are utilized to detect the vehicle and counted the number of a vehicles that are passing on a particular street utilizing highway videos as input. At last, the vehicles were recognized and counted when they passed into the virtual detection zone. Experimented outcomes showed that a precision of the proposed vehicle counting system was 96%.</a:t>
            </a:r>
          </a:p>
        </p:txBody>
      </p:sp>
      <p:sp>
        <p:nvSpPr>
          <p:cNvPr id="54" name="Text Box 53"/>
          <p:cNvSpPr txBox="1"/>
          <p:nvPr/>
        </p:nvSpPr>
        <p:spPr>
          <a:xfrm>
            <a:off x="1409700" y="497205"/>
            <a:ext cx="8282940" cy="2799715"/>
          </a:xfrm>
          <a:prstGeom prst="rect">
            <a:avLst/>
          </a:prstGeom>
          <a:noFill/>
        </p:spPr>
        <p:txBody>
          <a:bodyPr wrap="none" rtlCol="0">
            <a:spAutoFit/>
          </a:bodyPr>
          <a:lstStyle/>
          <a:p>
            <a:pPr algn="just"/>
            <a:r>
              <a:rPr lang="en-US" sz="1600" b="1">
                <a:latin typeface="Times New Roman" panose="02020603050405020304" charset="0"/>
                <a:cs typeface="Times New Roman" panose="02020603050405020304" charset="0"/>
                <a:sym typeface="+mn-ea"/>
              </a:rPr>
              <a:t>The future scope of vehicle detection using OpenCV in Python can include:</a:t>
            </a:r>
            <a:endParaRPr lang="en-US" sz="1600" b="1">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1. Implementing advanced deep learning models for more accurate vehicle detection.</a:t>
            </a: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2. Integrating real-time video processing for dynamic traffic monitoring.</a:t>
            </a: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3. Enhancing detection performance in challenging conditions such as low light or adverse weather.</a:t>
            </a: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4. Implement the speedometer in our project to Detect the speed of the vehicle.</a:t>
            </a:r>
            <a:endParaRPr lang="en-US" sz="1600">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sym typeface="+mn-ea"/>
            </a:endParaRPr>
          </a:p>
          <a:p>
            <a:pPr algn="just"/>
            <a:r>
              <a:rPr lang="en-US" sz="1600">
                <a:latin typeface="Times New Roman" panose="02020603050405020304" charset="0"/>
                <a:cs typeface="Times New Roman" panose="02020603050405020304" charset="0"/>
                <a:sym typeface="+mn-ea"/>
              </a:rPr>
              <a:t>5. And We will collabrate with company to improve our product</a:t>
            </a:r>
            <a:endParaRPr lang="en-US" sz="1600">
              <a:latin typeface="Times New Roman" panose="02020603050405020304" charset="0"/>
              <a:cs typeface="Times New Roman" panose="02020603050405020304" charset="0"/>
            </a:endParaRPr>
          </a:p>
        </p:txBody>
      </p:sp>
    </p:spTree>
  </p:cSld>
  <p:clrMapOvr>
    <a:masterClrMapping/>
  </p:clrMapOvr>
  <p:transition spd="slow">
    <p:push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58508" y="850900"/>
            <a:ext cx="2070100" cy="460375"/>
          </a:xfrm>
          <a:prstGeom prst="rect">
            <a:avLst/>
          </a:prstGeom>
          <a:noFill/>
        </p:spPr>
        <p:txBody>
          <a:bodyPr wrap="none" rtlCol="0" anchor="t">
            <a:spAutoFit/>
          </a:bodyPr>
          <a:lstStyle/>
          <a:p>
            <a:pPr algn="just"/>
            <a:r>
              <a:rPr lang="en-US" altLang="en-IN" sz="2400" dirty="0">
                <a:gradFill>
                  <a:gsLst>
                    <a:gs pos="0">
                      <a:srgbClr val="D15AC5"/>
                    </a:gs>
                    <a:gs pos="100000">
                      <a:srgbClr val="F64E66"/>
                    </a:gs>
                  </a:gsLst>
                  <a:lin ang="0" scaled="1"/>
                </a:gradFill>
                <a:latin typeface="+mj-lt"/>
                <a:cs typeface="Arial bold" panose="020B0704020202020204" pitchFamily="34" charset="0"/>
                <a:sym typeface="+mn-lt"/>
              </a:rPr>
              <a:t>References</a:t>
            </a:r>
            <a:endParaRPr lang="en-US" sz="2400"/>
          </a:p>
        </p:txBody>
      </p:sp>
      <p:sp>
        <p:nvSpPr>
          <p:cNvPr id="6" name="Text Box 5"/>
          <p:cNvSpPr txBox="1"/>
          <p:nvPr/>
        </p:nvSpPr>
        <p:spPr>
          <a:xfrm>
            <a:off x="1398905" y="1443990"/>
            <a:ext cx="10548620" cy="3969385"/>
          </a:xfrm>
          <a:prstGeom prst="rect">
            <a:avLst/>
          </a:prstGeom>
          <a:noFill/>
        </p:spPr>
        <p:txBody>
          <a:bodyPr wrap="square" rtlCol="0">
            <a:spAutoFit/>
          </a:bodyPr>
          <a:lstStyle/>
          <a:p>
            <a:pPr algn="just"/>
            <a:r>
              <a:rPr lang="en-US">
                <a:latin typeface="Times New Roman" panose="02020603050405020304" charset="0"/>
                <a:cs typeface="Times New Roman" panose="02020603050405020304" charset="0"/>
              </a:rPr>
              <a:t>[1] Xiang, X., Zhai, M., Lv, N., &amp; El Saddik, A. (2018). Vehicle counting based on vehicle detection and tracking</a:t>
            </a:r>
          </a:p>
          <a:p>
            <a:pPr algn="just"/>
            <a:r>
              <a:rPr lang="en-US">
                <a:latin typeface="Times New Roman" panose="02020603050405020304" charset="0"/>
                <a:cs typeface="Times New Roman" panose="02020603050405020304" charset="0"/>
              </a:rPr>
              <a:t>from aerial videos. Sensors, 18(8), 2560.</a:t>
            </a:r>
          </a:p>
          <a:p>
            <a:pPr algn="just"/>
            <a:r>
              <a:rPr lang="en-US">
                <a:latin typeface="Times New Roman" panose="02020603050405020304" charset="0"/>
                <a:cs typeface="Times New Roman" panose="02020603050405020304" charset="0"/>
              </a:rPr>
              <a:t>[2] Song, H., Liang, H., Li, H., Dai, Z., &amp; Yun, X. (2019). Vision-based vehicle detection and counting system using</a:t>
            </a:r>
          </a:p>
          <a:p>
            <a:pPr algn="just"/>
            <a:r>
              <a:rPr lang="en-US">
                <a:latin typeface="Times New Roman" panose="02020603050405020304" charset="0"/>
                <a:cs typeface="Times New Roman" panose="02020603050405020304" charset="0"/>
              </a:rPr>
              <a:t>deep learning in highway scenes. European Transport Research Review, 11(1), 1-16.</a:t>
            </a:r>
          </a:p>
          <a:p>
            <a:pPr algn="just"/>
            <a:r>
              <a:rPr lang="en-US">
                <a:latin typeface="Times New Roman" panose="02020603050405020304" charset="0"/>
                <a:cs typeface="Times New Roman" panose="02020603050405020304" charset="0"/>
              </a:rPr>
              <a:t>[3] Chhadikar, N., Bhamare, P., Patil, K., &amp; Kumari, S. (2019, June). Image processing based Tracking and</a:t>
            </a:r>
          </a:p>
          <a:p>
            <a:pPr algn="just"/>
            <a:r>
              <a:rPr lang="en-US">
                <a:latin typeface="Times New Roman" panose="02020603050405020304" charset="0"/>
                <a:cs typeface="Times New Roman" panose="02020603050405020304" charset="0"/>
              </a:rPr>
              <a:t>Counting Vehicles. In 2019 3rd International Conference on Electronics, Communication and Aerospace</a:t>
            </a:r>
          </a:p>
          <a:p>
            <a:pPr algn="just"/>
            <a:r>
              <a:rPr lang="en-US">
                <a:latin typeface="Times New Roman" panose="02020603050405020304" charset="0"/>
                <a:cs typeface="Times New Roman" panose="02020603050405020304" charset="0"/>
              </a:rPr>
              <a:t>Technology (ICECA) (pp. 335-339). IEEE.</a:t>
            </a:r>
          </a:p>
          <a:p>
            <a:pPr algn="just"/>
            <a:r>
              <a:rPr lang="en-US">
                <a:latin typeface="Times New Roman" panose="02020603050405020304" charset="0"/>
                <a:cs typeface="Times New Roman" panose="02020603050405020304" charset="0"/>
              </a:rPr>
              <a:t>[4] Veni, S. S., Hiremath, A. S., Patil, M., Shinde, M., &amp; Teli, A. (2021). Video-Based Detection, Counting and</a:t>
            </a:r>
          </a:p>
          <a:p>
            <a:pPr algn="just"/>
            <a:r>
              <a:rPr lang="en-US">
                <a:latin typeface="Times New Roman" panose="02020603050405020304" charset="0"/>
                <a:cs typeface="Times New Roman" panose="02020603050405020304" charset="0"/>
              </a:rPr>
              <a:t>Classification of Vehicles Using OpenCV. Available at SSRN 3769139.</a:t>
            </a:r>
          </a:p>
          <a:p>
            <a:pPr algn="just"/>
            <a:r>
              <a:rPr lang="en-US">
                <a:latin typeface="Times New Roman" panose="02020603050405020304" charset="0"/>
                <a:cs typeface="Times New Roman" panose="02020603050405020304" charset="0"/>
              </a:rPr>
              <a:t>[5] Kandalkar, P. A., &amp; Dhok, G. P. (2017). Image Processing Based Vehicle Detection And Tracking System.</a:t>
            </a:r>
          </a:p>
          <a:p>
            <a:pPr algn="just"/>
            <a:r>
              <a:rPr lang="en-US">
                <a:latin typeface="Times New Roman" panose="02020603050405020304" charset="0"/>
                <a:cs typeface="Times New Roman" panose="02020603050405020304" charset="0"/>
              </a:rPr>
              <a:t>IARJSET International Advanced Research Journal in Science, Engineering and Technology ISO 3297: 2007</a:t>
            </a:r>
          </a:p>
          <a:p>
            <a:pPr algn="just"/>
            <a:r>
              <a:rPr lang="en-US">
                <a:latin typeface="Times New Roman" panose="02020603050405020304" charset="0"/>
                <a:cs typeface="Times New Roman" panose="02020603050405020304" charset="0"/>
              </a:rPr>
              <a:t>Certified, 4(11).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cx0gmqa">
      <a:majorFont>
        <a:latin typeface="Arial Black"/>
        <a:ea typeface="微软雅黑"/>
        <a:cs typeface=""/>
      </a:majorFont>
      <a:minorFont>
        <a:latin typeface="Arial Blac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Words>
  <Application>Microsoft Office PowerPoint</Application>
  <PresentationFormat>Widescreen</PresentationFormat>
  <Paragraphs>92</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微软雅黑</vt:lpstr>
      <vt:lpstr>Arial</vt:lpstr>
      <vt:lpstr>Arial Black</vt:lpstr>
      <vt:lpstr>Arial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ADMIN</cp:lastModifiedBy>
  <cp:revision>59</cp:revision>
  <dcterms:created xsi:type="dcterms:W3CDTF">2019-03-24T02:47:00Z</dcterms:created>
  <dcterms:modified xsi:type="dcterms:W3CDTF">2024-04-08T10:59:48Z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62CB99AABA4C4F12B56CD292AF0E6530</vt:lpwstr>
  </property>
  <property fmtid="{D5CDD505-2E9C-101B-9397-08002B2CF9AE}" pid="3" name="KSOProductBuildVer">
    <vt:lpwstr>1033-11.2.0.11225</vt:lpwstr>
  </property>
</Properties>
</file>